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268" r:id="rId2"/>
    <p:sldId id="269" r:id="rId3"/>
    <p:sldId id="270" r:id="rId4"/>
    <p:sldId id="281" r:id="rId5"/>
    <p:sldId id="283" r:id="rId6"/>
    <p:sldId id="284" r:id="rId7"/>
    <p:sldId id="277" r:id="rId8"/>
    <p:sldId id="278" r:id="rId9"/>
  </p:sldIdLst>
  <p:sldSz cx="6858000" cy="9906000" type="A4"/>
  <p:notesSz cx="6858000" cy="9144000"/>
  <p:embeddedFontLs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Calibri Light" panose="020F0302020204030204" pitchFamily="34" charset="0"/>
      <p:regular r:id="rId14"/>
      <p:italic r:id="rId15"/>
    </p:embeddedFont>
    <p:embeddedFont>
      <p:font typeface="Inter" panose="02000503000000020004" pitchFamily="2" charset="0"/>
      <p:regular r:id="rId16"/>
      <p:bold r:id="rId17"/>
    </p:embeddedFont>
    <p:embeddedFont>
      <p:font typeface="Inter ExtraBold" panose="02000503000000020004" pitchFamily="2" charset="0"/>
      <p:bold r:id="rId18"/>
    </p:embeddedFont>
    <p:embeddedFont>
      <p:font typeface="Inter ExtraLight" panose="02000503000000020004" pitchFamily="2" charset="0"/>
      <p:regular r:id="rId19"/>
    </p:embeddedFont>
    <p:embeddedFont>
      <p:font typeface="Inter SemiBold" panose="02000503000000020004" pitchFamily="2" charset="0"/>
      <p:bold r:id="rId20"/>
    </p:embeddedFont>
    <p:embeddedFont>
      <p:font typeface="Mistral" panose="03090702030407020403" pitchFamily="66" charset="0"/>
      <p:regular r:id="rId21"/>
    </p:embeddedFont>
    <p:embeddedFont>
      <p:font typeface="Rage Italic" panose="03070502040507070304" pitchFamily="66" charset="0"/>
      <p:regular r:id="rId2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4" pos="4065" userDrawn="1">
          <p15:clr>
            <a:srgbClr val="A4A3A4"/>
          </p15:clr>
        </p15:guide>
        <p15:guide id="10" orient="horz" pos="308" userDrawn="1">
          <p15:clr>
            <a:srgbClr val="A4A3A4"/>
          </p15:clr>
        </p15:guide>
        <p15:guide id="16" pos="255" userDrawn="1">
          <p15:clr>
            <a:srgbClr val="A4A3A4"/>
          </p15:clr>
        </p15:guide>
        <p15:guide id="21" pos="2160" userDrawn="1">
          <p15:clr>
            <a:srgbClr val="A4A3A4"/>
          </p15:clr>
        </p15:guide>
        <p15:guide id="22" orient="horz" pos="5932" userDrawn="1">
          <p15:clr>
            <a:srgbClr val="A4A3A4"/>
          </p15:clr>
        </p15:guide>
        <p15:guide id="23" orient="horz" pos="3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DDB6"/>
    <a:srgbClr val="1F402F"/>
    <a:srgbClr val="3B8769"/>
    <a:srgbClr val="D46576"/>
    <a:srgbClr val="EA8260"/>
    <a:srgbClr val="EA8067"/>
    <a:srgbClr val="D46575"/>
    <a:srgbClr val="ECC278"/>
    <a:srgbClr val="1A3A2B"/>
    <a:srgbClr val="F2DB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799" autoAdjust="0"/>
    <p:restoredTop sz="96201" autoAdjust="0"/>
  </p:normalViewPr>
  <p:slideViewPr>
    <p:cSldViewPr snapToGrid="0" showGuides="1">
      <p:cViewPr varScale="1">
        <p:scale>
          <a:sx n="76" d="100"/>
          <a:sy n="76" d="100"/>
        </p:scale>
        <p:origin x="3738" y="108"/>
      </p:cViewPr>
      <p:guideLst>
        <p:guide pos="4065"/>
        <p:guide orient="horz" pos="308"/>
        <p:guide pos="255"/>
        <p:guide pos="2160"/>
        <p:guide orient="horz" pos="5932"/>
        <p:guide orient="horz"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presProps" Target="presProps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5.fntdata"/><Relationship Id="rId22" Type="http://schemas.openxmlformats.org/officeDocument/2006/relationships/font" Target="fonts/font1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solidFill>
          <a:srgbClr val="1F40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614404B-3D9B-4E5A-AE06-51F96CB1C1C8}"/>
              </a:ext>
            </a:extLst>
          </p:cNvPr>
          <p:cNvSpPr txBox="1"/>
          <p:nvPr userDrawn="1"/>
        </p:nvSpPr>
        <p:spPr>
          <a:xfrm rot="20550226">
            <a:off x="-33218" y="4111054"/>
            <a:ext cx="6924435" cy="212365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3800" dirty="0" err="1">
                <a:solidFill>
                  <a:srgbClr val="1A3A2B"/>
                </a:solidFill>
                <a:latin typeface="Rage Italic" panose="03070502040507070304" pitchFamily="66" charset="0"/>
              </a:rPr>
              <a:t>Balkanoza</a:t>
            </a:r>
            <a:endParaRPr lang="ru-RU" sz="13800" dirty="0">
              <a:solidFill>
                <a:srgbClr val="1A3A2B"/>
              </a:solidFill>
              <a:latin typeface="Mistral" panose="030907020304070204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123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798EA-D0A6-406A-9342-07BBF814CADC}" type="datetimeFigureOut">
              <a:rPr lang="ru-RU" smtClean="0"/>
              <a:t>03.08.2025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C4AAF-4F71-4DAE-9783-8A63C0DC4F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0001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798EA-D0A6-406A-9342-07BBF814CADC}" type="datetimeFigureOut">
              <a:rPr lang="ru-RU" smtClean="0"/>
              <a:t>03.08.2025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C4AAF-4F71-4DAE-9783-8A63C0DC4F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9745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3154888-7A5A-4E09-83FB-A7AB756F28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7" t="19129" r="31679" b="28809"/>
          <a:stretch/>
        </p:blipFill>
        <p:spPr>
          <a:xfrm>
            <a:off x="1947161" y="3463153"/>
            <a:ext cx="2963677" cy="2979694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14C6713-A681-4510-BE29-2D13B70166A7}"/>
              </a:ext>
            </a:extLst>
          </p:cNvPr>
          <p:cNvSpPr/>
          <p:nvPr userDrawn="1"/>
        </p:nvSpPr>
        <p:spPr>
          <a:xfrm>
            <a:off x="0" y="0"/>
            <a:ext cx="6858000" cy="9906000"/>
          </a:xfrm>
          <a:prstGeom prst="rect">
            <a:avLst/>
          </a:prstGeom>
          <a:solidFill>
            <a:srgbClr val="F2DBB2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8004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798EA-D0A6-406A-9342-07BBF814CADC}" type="datetimeFigureOut">
              <a:rPr lang="ru-RU" smtClean="0"/>
              <a:t>03.08.2025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C4AAF-4F71-4DAE-9783-8A63C0DC4F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49733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798EA-D0A6-406A-9342-07BBF814CADC}" type="datetimeFigureOut">
              <a:rPr lang="ru-RU" smtClean="0"/>
              <a:t>03.08.2025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C4AAF-4F71-4DAE-9783-8A63C0DC4F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9551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798EA-D0A6-406A-9342-07BBF814CADC}" type="datetimeFigureOut">
              <a:rPr lang="ru-RU" smtClean="0"/>
              <a:t>03.08.2025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C4AAF-4F71-4DAE-9783-8A63C0DC4F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7794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798EA-D0A6-406A-9342-07BBF814CADC}" type="datetimeFigureOut">
              <a:rPr lang="ru-RU" smtClean="0"/>
              <a:t>03.08.2025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C4AAF-4F71-4DAE-9783-8A63C0DC4F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2898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798EA-D0A6-406A-9342-07BBF814CADC}" type="datetimeFigureOut">
              <a:rPr lang="ru-RU" smtClean="0"/>
              <a:t>03.08.2025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C4AAF-4F71-4DAE-9783-8A63C0DC4F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1257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798EA-D0A6-406A-9342-07BBF814CADC}" type="datetimeFigureOut">
              <a:rPr lang="ru-RU" smtClean="0"/>
              <a:t>03.08.2025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C4AAF-4F71-4DAE-9783-8A63C0DC4F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7880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798EA-D0A6-406A-9342-07BBF814CADC}" type="datetimeFigureOut">
              <a:rPr lang="ru-RU" smtClean="0"/>
              <a:t>03.08.2025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C4AAF-4F71-4DAE-9783-8A63C0DC4F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8263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798EA-D0A6-406A-9342-07BBF814CADC}" type="datetimeFigureOut">
              <a:rPr lang="ru-RU" smtClean="0"/>
              <a:t>03.08.2025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3C4AAF-4F71-4DAE-9783-8A63C0DC4F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1014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CE61882-F7B1-4995-A976-FAC824A371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7" t="19129" r="31679" b="28809"/>
          <a:stretch/>
        </p:blipFill>
        <p:spPr>
          <a:xfrm>
            <a:off x="1947160" y="944491"/>
            <a:ext cx="2963677" cy="297969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F58F09B-390A-47E1-97EE-DC162477C3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78" t="13889" r="9166" b="10833"/>
          <a:stretch/>
        </p:blipFill>
        <p:spPr>
          <a:xfrm rot="21114220" flipH="1">
            <a:off x="400840" y="7524323"/>
            <a:ext cx="2127156" cy="198779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24DBA62-2894-4E83-B45B-40F9C31E11E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22"/>
                    </a14:imgEffect>
                    <a14:imgEffect>
                      <a14:sharpenSoften amount="-1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78" t="13889" r="9166" b="10833"/>
          <a:stretch/>
        </p:blipFill>
        <p:spPr>
          <a:xfrm rot="2256950" flipH="1">
            <a:off x="3158195" y="6152486"/>
            <a:ext cx="1369704" cy="1279965"/>
          </a:xfrm>
          <a:prstGeom prst="rect">
            <a:avLst/>
          </a:prstGeom>
          <a:effectLst>
            <a:softEdge rad="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5612431-0FD4-46DD-B03D-B27DB1F9C73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52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78" t="13889" r="9166" b="10833"/>
          <a:stretch/>
        </p:blipFill>
        <p:spPr>
          <a:xfrm rot="5400000" flipH="1">
            <a:off x="5441695" y="4656658"/>
            <a:ext cx="1104836" cy="103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3758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B2A709F-D980-4870-815D-27BC2EC5F3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7" t="19129" r="31679" b="28809"/>
          <a:stretch/>
        </p:blipFill>
        <p:spPr>
          <a:xfrm>
            <a:off x="382108" y="457947"/>
            <a:ext cx="1184397" cy="11907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974A239-41BE-4E2B-B670-15F6A973329F}"/>
              </a:ext>
            </a:extLst>
          </p:cNvPr>
          <p:cNvSpPr txBox="1"/>
          <p:nvPr/>
        </p:nvSpPr>
        <p:spPr>
          <a:xfrm>
            <a:off x="1952943" y="438945"/>
            <a:ext cx="32893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dirty="0">
                <a:solidFill>
                  <a:srgbClr val="F2DBB2"/>
                </a:solidFill>
                <a:latin typeface="Inter SemiBold" panose="02000503000000020004" pitchFamily="2" charset="0"/>
                <a:ea typeface="Inter SemiBold" panose="02000503000000020004" pitchFamily="2" charset="0"/>
              </a:rPr>
              <a:t>О КОМПАНИИ </a:t>
            </a:r>
            <a:r>
              <a:rPr lang="en-US" dirty="0">
                <a:solidFill>
                  <a:srgbClr val="F2DBB2"/>
                </a:solidFill>
                <a:latin typeface="Inter SemiBold" panose="02000503000000020004" pitchFamily="2" charset="0"/>
                <a:ea typeface="Inter SemiBold" panose="02000503000000020004" pitchFamily="2" charset="0"/>
              </a:rPr>
              <a:t>BALKANOZA</a:t>
            </a:r>
            <a:endParaRPr lang="ru-RU" dirty="0">
              <a:solidFill>
                <a:srgbClr val="F2DBB2"/>
              </a:solidFill>
              <a:latin typeface="Inter SemiBold" panose="02000503000000020004" pitchFamily="2" charset="0"/>
              <a:ea typeface="Inter SemiBold" panose="02000503000000020004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CDF9DD-F77C-490F-88CF-A80EF510EEE2}"/>
              </a:ext>
            </a:extLst>
          </p:cNvPr>
          <p:cNvSpPr txBox="1"/>
          <p:nvPr/>
        </p:nvSpPr>
        <p:spPr>
          <a:xfrm>
            <a:off x="1955323" y="960218"/>
            <a:ext cx="4500245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>
                <a:solidFill>
                  <a:srgbClr val="F2DBB2"/>
                </a:solidFill>
                <a:latin typeface="Inter" panose="02000503000000020004" pitchFamily="2" charset="0"/>
                <a:ea typeface="Inter" panose="02000503000000020004" pitchFamily="2" charset="0"/>
              </a:rPr>
              <a:t>Компания </a:t>
            </a:r>
            <a:r>
              <a:rPr lang="ru-RU" sz="1400" dirty="0" err="1">
                <a:solidFill>
                  <a:srgbClr val="F2DBB2"/>
                </a:solidFill>
                <a:latin typeface="Inter SemiBold" panose="02000503000000020004" pitchFamily="2" charset="0"/>
                <a:ea typeface="Inter SemiBold" panose="02000503000000020004" pitchFamily="2" charset="0"/>
              </a:rPr>
              <a:t>Balkanoza</a:t>
            </a:r>
            <a:r>
              <a:rPr lang="ru-RU" sz="1400" dirty="0">
                <a:solidFill>
                  <a:srgbClr val="F2DBB2"/>
                </a:solidFill>
                <a:latin typeface="Inter" panose="02000503000000020004" pitchFamily="2" charset="0"/>
                <a:ea typeface="Inter" panose="02000503000000020004" pitchFamily="2" charset="0"/>
              </a:rPr>
              <a:t> представляет кофе, обжаренный с учётом балканских традиций </a:t>
            </a:r>
            <a:br>
              <a:rPr lang="ru-RU" sz="1400" dirty="0">
                <a:solidFill>
                  <a:srgbClr val="F2DBB2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ru-RU" sz="1400" dirty="0">
                <a:solidFill>
                  <a:srgbClr val="F2DBB2"/>
                </a:solidFill>
                <a:latin typeface="Inter" panose="02000503000000020004" pitchFamily="2" charset="0"/>
                <a:ea typeface="Inter" panose="02000503000000020004" pitchFamily="2" charset="0"/>
              </a:rPr>
              <a:t>и высочайших стандартов качества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85D9E2-9132-4E6F-84E2-23B00D744D55}"/>
              </a:ext>
            </a:extLst>
          </p:cNvPr>
          <p:cNvSpPr txBox="1"/>
          <p:nvPr/>
        </p:nvSpPr>
        <p:spPr>
          <a:xfrm>
            <a:off x="404814" y="1881599"/>
            <a:ext cx="6050754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>
                <a:solidFill>
                  <a:srgbClr val="F2DBB2"/>
                </a:solidFill>
                <a:latin typeface="Inter" panose="02000503000000020004" pitchFamily="2" charset="0"/>
                <a:ea typeface="Inter" panose="02000503000000020004" pitchFamily="2" charset="0"/>
              </a:rPr>
              <a:t>Наш слоган </a:t>
            </a:r>
            <a:r>
              <a:rPr lang="ru-RU" sz="1400" dirty="0">
                <a:solidFill>
                  <a:srgbClr val="F2DBB2"/>
                </a:solidFill>
                <a:latin typeface="Inter SemiBold" panose="02000503000000020004" pitchFamily="2" charset="0"/>
                <a:ea typeface="Inter SemiBold" panose="02000503000000020004" pitchFamily="2" charset="0"/>
              </a:rPr>
              <a:t>«Успех балканской традиции»</a:t>
            </a:r>
            <a:r>
              <a:rPr lang="ru-RU" sz="1400" dirty="0">
                <a:solidFill>
                  <a:srgbClr val="F2DBB2"/>
                </a:solidFill>
                <a:latin typeface="Inter" panose="02000503000000020004" pitchFamily="2" charset="0"/>
                <a:ea typeface="Inter" panose="02000503000000020004" pitchFamily="2" charset="0"/>
              </a:rPr>
              <a:t> означает больше, чем слова — это философия, основанная на уважении к культуре, времени и вкусу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D911C8-3DB3-4412-93D7-91155B7B076E}"/>
              </a:ext>
            </a:extLst>
          </p:cNvPr>
          <p:cNvSpPr txBox="1"/>
          <p:nvPr/>
        </p:nvSpPr>
        <p:spPr>
          <a:xfrm>
            <a:off x="404813" y="2802980"/>
            <a:ext cx="6050753" cy="15081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>
                <a:solidFill>
                  <a:srgbClr val="F2DBB2"/>
                </a:solidFill>
                <a:latin typeface="Inter" panose="02000503000000020004" pitchFamily="2" charset="0"/>
                <a:ea typeface="Inter" panose="02000503000000020004" pitchFamily="2" charset="0"/>
              </a:rPr>
              <a:t>Мы исповедуем </a:t>
            </a:r>
            <a:r>
              <a:rPr lang="ru-RU" sz="1400" dirty="0">
                <a:solidFill>
                  <a:srgbClr val="F2DBB2"/>
                </a:solidFill>
                <a:latin typeface="Inter SemiBold" panose="02000503000000020004" pitchFamily="2" charset="0"/>
                <a:ea typeface="Inter SemiBold" panose="02000503000000020004" pitchFamily="2" charset="0"/>
              </a:rPr>
              <a:t>медленную, щадящую обжарку на классических барабанных установках</a:t>
            </a:r>
            <a:r>
              <a:rPr lang="ru-RU" sz="1400" dirty="0">
                <a:solidFill>
                  <a:srgbClr val="F2DBB2"/>
                </a:solidFill>
                <a:latin typeface="Inter" panose="02000503000000020004" pitchFamily="2" charset="0"/>
                <a:ea typeface="Inter" panose="02000503000000020004" pitchFamily="2" charset="0"/>
              </a:rPr>
              <a:t>, где каждую партию обжариваем </a:t>
            </a:r>
            <a:br>
              <a:rPr lang="ru-RU" sz="1400" dirty="0">
                <a:solidFill>
                  <a:srgbClr val="F2DBB2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ru-RU" sz="1400" dirty="0">
                <a:solidFill>
                  <a:srgbClr val="F2DBB2"/>
                </a:solidFill>
                <a:latin typeface="Inter" panose="02000503000000020004" pitchFamily="2" charset="0"/>
                <a:ea typeface="Inter" panose="02000503000000020004" pitchFamily="2" charset="0"/>
              </a:rPr>
              <a:t>в течение </a:t>
            </a:r>
            <a:r>
              <a:rPr lang="ru-RU" sz="1400" dirty="0">
                <a:solidFill>
                  <a:srgbClr val="F2DBB2"/>
                </a:solidFill>
                <a:latin typeface="Inter SemiBold" panose="02000503000000020004" pitchFamily="2" charset="0"/>
                <a:ea typeface="Inter SemiBold" panose="02000503000000020004" pitchFamily="2" charset="0"/>
              </a:rPr>
              <a:t>18–22 минут при умеренной температуре (около </a:t>
            </a:r>
            <a:br>
              <a:rPr lang="ru-RU" sz="1400" dirty="0">
                <a:solidFill>
                  <a:srgbClr val="F2DBB2"/>
                </a:solidFill>
                <a:latin typeface="Inter SemiBold" panose="02000503000000020004" pitchFamily="2" charset="0"/>
                <a:ea typeface="Inter SemiBold" panose="02000503000000020004" pitchFamily="2" charset="0"/>
              </a:rPr>
            </a:br>
            <a:r>
              <a:rPr lang="ru-RU" sz="1400" dirty="0">
                <a:solidFill>
                  <a:srgbClr val="F2DBB2"/>
                </a:solidFill>
                <a:latin typeface="Inter SemiBold" panose="02000503000000020004" pitchFamily="2" charset="0"/>
                <a:ea typeface="Inter SemiBold" panose="02000503000000020004" pitchFamily="2" charset="0"/>
              </a:rPr>
              <a:t>180–210 °C)</a:t>
            </a:r>
            <a:r>
              <a:rPr lang="ru-RU" sz="1400" dirty="0">
                <a:solidFill>
                  <a:srgbClr val="F2DBB2"/>
                </a:solidFill>
                <a:latin typeface="Inter" panose="02000503000000020004" pitchFamily="2" charset="0"/>
                <a:ea typeface="Inter" panose="02000503000000020004" pitchFamily="2" charset="0"/>
              </a:rPr>
              <a:t>. </a:t>
            </a:r>
            <a:endParaRPr lang="en-US" sz="1400" dirty="0">
              <a:solidFill>
                <a:srgbClr val="F2DBB2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  <a:p>
            <a:r>
              <a:rPr lang="ru-RU" sz="1400" dirty="0">
                <a:solidFill>
                  <a:srgbClr val="F2DBB2"/>
                </a:solidFill>
                <a:latin typeface="Inter" panose="02000503000000020004" pitchFamily="2" charset="0"/>
                <a:ea typeface="Inter" panose="02000503000000020004" pitchFamily="2" charset="0"/>
              </a:rPr>
              <a:t>Так зарождается характерный сербский профиль — насыщенный, сбалансированный, с подчёркнутым ароматом и низкой кислотностью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59B674-DBC7-431D-BBCD-2D74FB26A01B}"/>
              </a:ext>
            </a:extLst>
          </p:cNvPr>
          <p:cNvSpPr txBox="1"/>
          <p:nvPr/>
        </p:nvSpPr>
        <p:spPr>
          <a:xfrm>
            <a:off x="385762" y="5045710"/>
            <a:ext cx="476821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dirty="0">
                <a:solidFill>
                  <a:srgbClr val="F2DBB2"/>
                </a:solidFill>
                <a:latin typeface="Inter SemiBold" panose="02000503000000020004" pitchFamily="2" charset="0"/>
                <a:ea typeface="Inter SemiBold" panose="02000503000000020004" pitchFamily="2" charset="0"/>
              </a:rPr>
              <a:t>ПОЧЕМУ МЫ ВЫБИРАЕМ ТАКОЙ МЕТОД</a:t>
            </a: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EDE765E2-7088-46E6-B6E5-88E955F42E08}"/>
              </a:ext>
            </a:extLst>
          </p:cNvPr>
          <p:cNvGrpSpPr/>
          <p:nvPr/>
        </p:nvGrpSpPr>
        <p:grpSpPr>
          <a:xfrm>
            <a:off x="374967" y="5527166"/>
            <a:ext cx="6078220" cy="679715"/>
            <a:chOff x="1931510" y="5283043"/>
            <a:chExt cx="6078220" cy="67971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B5838E2-4B31-4487-8B43-6A58F3C5D453}"/>
                </a:ext>
              </a:extLst>
            </p:cNvPr>
            <p:cNvSpPr txBox="1"/>
            <p:nvPr/>
          </p:nvSpPr>
          <p:spPr>
            <a:xfrm>
              <a:off x="2357755" y="5316427"/>
              <a:ext cx="5651975" cy="64633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1400" dirty="0">
                  <a:solidFill>
                    <a:srgbClr val="F2DBB2"/>
                  </a:solidFill>
                  <a:latin typeface="Inter SemiBold" panose="02000503000000020004" pitchFamily="2" charset="0"/>
                  <a:ea typeface="Inter SemiBold" panose="02000503000000020004" pitchFamily="2" charset="0"/>
                </a:rPr>
                <a:t>Глубокое раскрытие вкуса: </a:t>
              </a:r>
              <a:r>
                <a:rPr lang="ru-RU" sz="1400" dirty="0">
                  <a:solidFill>
                    <a:srgbClr val="F2DBB2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длительная обжарка позволяет проявиться карамельным, шоколадным и ореховым оттенкам, которые невозможны при быстром промышленном способе</a:t>
              </a:r>
            </a:p>
          </p:txBody>
        </p:sp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65C16AF7-0F9B-49D8-B871-5DD0D1ABCC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1510" y="5283043"/>
              <a:ext cx="269791" cy="269791"/>
            </a:xfrm>
            <a:prstGeom prst="rect">
              <a:avLst/>
            </a:prstGeom>
          </p:spPr>
        </p:pic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00861248-1DE4-496B-B592-E601A39983F9}"/>
              </a:ext>
            </a:extLst>
          </p:cNvPr>
          <p:cNvGrpSpPr/>
          <p:nvPr/>
        </p:nvGrpSpPr>
        <p:grpSpPr>
          <a:xfrm>
            <a:off x="374967" y="6444372"/>
            <a:ext cx="6078219" cy="681133"/>
            <a:chOff x="1931510" y="6476049"/>
            <a:chExt cx="6078219" cy="681133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495EF6C-CBD5-4342-B9D9-0057DDAB14A2}"/>
                </a:ext>
              </a:extLst>
            </p:cNvPr>
            <p:cNvSpPr txBox="1"/>
            <p:nvPr/>
          </p:nvSpPr>
          <p:spPr>
            <a:xfrm>
              <a:off x="2357755" y="6510851"/>
              <a:ext cx="5651974" cy="64633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1400" dirty="0">
                  <a:solidFill>
                    <a:srgbClr val="F2DBB2"/>
                  </a:solidFill>
                  <a:latin typeface="Inter SemiBold" panose="02000503000000020004" pitchFamily="2" charset="0"/>
                  <a:ea typeface="Inter SemiBold" panose="02000503000000020004" pitchFamily="2" charset="0"/>
                </a:rPr>
                <a:t>Мягкая кислотность и приятный бодрящий эффект: </a:t>
              </a:r>
              <a:r>
                <a:rPr lang="ru-RU" sz="1400" dirty="0">
                  <a:solidFill>
                    <a:srgbClr val="F2DBB2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низкие кислоты облегчают восприятие напитка, делая его тёплым </a:t>
              </a:r>
              <a:br>
                <a:rPr lang="ru-RU" sz="1400" dirty="0">
                  <a:solidFill>
                    <a:srgbClr val="F2DBB2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</a:br>
              <a:r>
                <a:rPr lang="ru-RU" sz="1400" dirty="0">
                  <a:solidFill>
                    <a:srgbClr val="F2DBB2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и сбалансированным</a:t>
              </a:r>
            </a:p>
          </p:txBody>
        </p:sp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1B807A74-D93D-420D-898D-88D59185E0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1510" y="6476049"/>
              <a:ext cx="269791" cy="269791"/>
            </a:xfrm>
            <a:prstGeom prst="rect">
              <a:avLst/>
            </a:prstGeom>
          </p:spPr>
        </p:pic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F2CA1D47-ED6B-43C8-957C-9353AB8A2EF8}"/>
              </a:ext>
            </a:extLst>
          </p:cNvPr>
          <p:cNvGrpSpPr/>
          <p:nvPr/>
        </p:nvGrpSpPr>
        <p:grpSpPr>
          <a:xfrm>
            <a:off x="374966" y="7364250"/>
            <a:ext cx="6108068" cy="681419"/>
            <a:chOff x="1931509" y="7454743"/>
            <a:chExt cx="6108068" cy="681419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A961EAB-EDA3-4C32-AFFC-4D0CDB2A8D48}"/>
                </a:ext>
              </a:extLst>
            </p:cNvPr>
            <p:cNvSpPr txBox="1"/>
            <p:nvPr/>
          </p:nvSpPr>
          <p:spPr>
            <a:xfrm>
              <a:off x="2357755" y="7489831"/>
              <a:ext cx="5681822" cy="64633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1400" dirty="0">
                  <a:solidFill>
                    <a:srgbClr val="F2DBB2"/>
                  </a:solidFill>
                  <a:latin typeface="Inter SemiBold" panose="02000503000000020004" pitchFamily="2" charset="0"/>
                  <a:ea typeface="Inter SemiBold" panose="02000503000000020004" pitchFamily="2" charset="0"/>
                </a:rPr>
                <a:t>Контроль и однородность: </a:t>
              </a:r>
              <a:r>
                <a:rPr lang="ru-RU" sz="1400" dirty="0">
                  <a:solidFill>
                    <a:srgbClr val="F2DBB2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медленная обжарка снижает риск «перегорания», даёт бариста возможность адаптировать профиль под конкретные сорта</a:t>
              </a:r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A731B0A9-6C56-4706-9BB3-B9E6E63A18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1509" y="7454743"/>
              <a:ext cx="269791" cy="2697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946026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9DE073-F011-4D32-9F04-C8176C45B390}"/>
              </a:ext>
            </a:extLst>
          </p:cNvPr>
          <p:cNvSpPr txBox="1"/>
          <p:nvPr/>
        </p:nvSpPr>
        <p:spPr>
          <a:xfrm>
            <a:off x="389732" y="419894"/>
            <a:ext cx="425735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>
                <a:solidFill>
                  <a:srgbClr val="1F402F"/>
                </a:solidFill>
                <a:latin typeface="Inter ExtraBold" panose="02000503000000020004" pitchFamily="2" charset="0"/>
                <a:ea typeface="Inter ExtraBold" panose="02000503000000020004" pitchFamily="2" charset="0"/>
              </a:rPr>
              <a:t>Используемые сорта кофе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F5A4BF06-AC73-4D74-A327-D55706BA1EBC}"/>
              </a:ext>
            </a:extLst>
          </p:cNvPr>
          <p:cNvGrpSpPr/>
          <p:nvPr/>
        </p:nvGrpSpPr>
        <p:grpSpPr>
          <a:xfrm>
            <a:off x="387351" y="976472"/>
            <a:ext cx="2489833" cy="479682"/>
            <a:chOff x="387351" y="976472"/>
            <a:chExt cx="2489833" cy="4796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1442D13-B385-48A6-8B24-1DF239898C71}"/>
                </a:ext>
              </a:extLst>
            </p:cNvPr>
            <p:cNvSpPr txBox="1"/>
            <p:nvPr/>
          </p:nvSpPr>
          <p:spPr>
            <a:xfrm>
              <a:off x="400051" y="976472"/>
              <a:ext cx="1146809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dirty="0">
                  <a:solidFill>
                    <a:srgbClr val="1F402F"/>
                  </a:solidFill>
                  <a:latin typeface="Inter SemiBold" panose="02000503000000020004" pitchFamily="2" charset="0"/>
                  <a:ea typeface="Inter SemiBold" panose="02000503000000020004" pitchFamily="2" charset="0"/>
                </a:rPr>
                <a:t>АРАБИКА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C5FB255-AF3E-43C3-A3CD-C66F69AB2B8E}"/>
                </a:ext>
              </a:extLst>
            </p:cNvPr>
            <p:cNvSpPr txBox="1"/>
            <p:nvPr/>
          </p:nvSpPr>
          <p:spPr>
            <a:xfrm>
              <a:off x="387351" y="1240710"/>
              <a:ext cx="2489833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1400" dirty="0">
                  <a:solidFill>
                    <a:srgbClr val="1F402F"/>
                  </a:solidFill>
                  <a:latin typeface="Inter ExtraLight" panose="02000503000000020004" pitchFamily="2" charset="0"/>
                  <a:ea typeface="Inter ExtraLight" panose="02000503000000020004" pitchFamily="2" charset="0"/>
                </a:rPr>
                <a:t>НАТУРАЛЬНОЙ ОБРАБОТКИ</a:t>
              </a:r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6D13DE39-5979-409D-908E-8D247EAD2D54}"/>
              </a:ext>
            </a:extLst>
          </p:cNvPr>
          <p:cNvGrpSpPr/>
          <p:nvPr/>
        </p:nvGrpSpPr>
        <p:grpSpPr>
          <a:xfrm>
            <a:off x="370020" y="2302277"/>
            <a:ext cx="2282373" cy="448905"/>
            <a:chOff x="370020" y="2302277"/>
            <a:chExt cx="2282373" cy="44890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D7C09DD-278D-40DC-A222-899AF08E281D}"/>
                </a:ext>
              </a:extLst>
            </p:cNvPr>
            <p:cNvSpPr txBox="1"/>
            <p:nvPr/>
          </p:nvSpPr>
          <p:spPr>
            <a:xfrm>
              <a:off x="942180" y="2302277"/>
              <a:ext cx="132683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1600" dirty="0">
                  <a:solidFill>
                    <a:srgbClr val="1F402F"/>
                  </a:solidFill>
                  <a:latin typeface="Inter SemiBold" panose="02000503000000020004" pitchFamily="2" charset="0"/>
                  <a:ea typeface="Inter SemiBold" panose="02000503000000020004" pitchFamily="2" charset="0"/>
                </a:rPr>
                <a:t>Бразилия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5541583-F6A8-4768-836C-3F7E6DE7E403}"/>
                </a:ext>
              </a:extLst>
            </p:cNvPr>
            <p:cNvSpPr txBox="1"/>
            <p:nvPr/>
          </p:nvSpPr>
          <p:spPr>
            <a:xfrm>
              <a:off x="946943" y="2566516"/>
              <a:ext cx="170545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1200" dirty="0">
                  <a:solidFill>
                    <a:srgbClr val="1F402F"/>
                  </a:solidFill>
                  <a:latin typeface="Inter ExtraLight" panose="02000503000000020004" pitchFamily="2" charset="0"/>
                  <a:ea typeface="Inter ExtraLight" panose="02000503000000020004" pitchFamily="2" charset="0"/>
                </a:rPr>
                <a:t>Страна выращивания</a:t>
              </a:r>
            </a:p>
          </p:txBody>
        </p:sp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9CDAAD9D-D9B4-4CC0-B8AC-572E1F6B77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020" y="2314535"/>
              <a:ext cx="434266" cy="434266"/>
            </a:xfrm>
            <a:prstGeom prst="rect">
              <a:avLst/>
            </a:prstGeom>
          </p:spPr>
        </p:pic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D1D6814-8CE2-4D6D-8EE5-085AE887E4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38" r="25699" b="31346"/>
          <a:stretch/>
        </p:blipFill>
        <p:spPr>
          <a:xfrm>
            <a:off x="392908" y="3673314"/>
            <a:ext cx="366863" cy="4038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DFBCA67-7D62-4BD1-97E9-DD391B506D2E}"/>
              </a:ext>
            </a:extLst>
          </p:cNvPr>
          <p:cNvSpPr txBox="1"/>
          <p:nvPr/>
        </p:nvSpPr>
        <p:spPr>
          <a:xfrm>
            <a:off x="946943" y="3643361"/>
            <a:ext cx="59991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>
                <a:solidFill>
                  <a:srgbClr val="1F402F"/>
                </a:solidFill>
                <a:latin typeface="Inter SemiBold" panose="02000503000000020004" pitchFamily="2" charset="0"/>
                <a:ea typeface="Inter SemiBold" panose="02000503000000020004" pitchFamily="2" charset="0"/>
              </a:rPr>
              <a:t>83,25</a:t>
            </a:r>
            <a:endParaRPr lang="ru-RU" sz="1600" dirty="0">
              <a:solidFill>
                <a:srgbClr val="1F402F"/>
              </a:solidFill>
              <a:latin typeface="Inter SemiBold" panose="02000503000000020004" pitchFamily="2" charset="0"/>
              <a:ea typeface="Inter SemiBold" panose="02000503000000020004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3E92CB-8652-496B-9B82-7AC3B2BA8BE3}"/>
              </a:ext>
            </a:extLst>
          </p:cNvPr>
          <p:cNvSpPr txBox="1"/>
          <p:nvPr/>
        </p:nvSpPr>
        <p:spPr>
          <a:xfrm>
            <a:off x="946943" y="3907600"/>
            <a:ext cx="170545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dirty="0">
                <a:solidFill>
                  <a:srgbClr val="1F402F"/>
                </a:solidFill>
                <a:latin typeface="Inter ExtraLight" panose="02000503000000020004" pitchFamily="2" charset="0"/>
                <a:ea typeface="Inter ExtraLight" panose="02000503000000020004" pitchFamily="2" charset="0"/>
              </a:rPr>
              <a:t>Оценка </a:t>
            </a:r>
            <a:r>
              <a:rPr lang="en-US" sz="1200" dirty="0">
                <a:solidFill>
                  <a:srgbClr val="1F402F"/>
                </a:solidFill>
                <a:latin typeface="Inter ExtraLight" panose="02000503000000020004" pitchFamily="2" charset="0"/>
                <a:ea typeface="Inter ExtraLight" panose="02000503000000020004" pitchFamily="2" charset="0"/>
              </a:rPr>
              <a:t>Q-</a:t>
            </a:r>
            <a:r>
              <a:rPr lang="ru-RU" sz="1200" dirty="0">
                <a:solidFill>
                  <a:srgbClr val="1F402F"/>
                </a:solidFill>
                <a:latin typeface="Inter ExtraLight" panose="02000503000000020004" pitchFamily="2" charset="0"/>
                <a:ea typeface="Inter ExtraLight" panose="02000503000000020004" pitchFamily="2" charset="0"/>
              </a:rPr>
              <a:t>грейдера</a:t>
            </a: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5F611151-4E74-4652-82A7-D1230600D2F6}"/>
              </a:ext>
            </a:extLst>
          </p:cNvPr>
          <p:cNvGrpSpPr/>
          <p:nvPr/>
        </p:nvGrpSpPr>
        <p:grpSpPr>
          <a:xfrm>
            <a:off x="380208" y="1631735"/>
            <a:ext cx="2265043" cy="448905"/>
            <a:chOff x="380208" y="1631735"/>
            <a:chExt cx="2265043" cy="448905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11D9EBE-3369-45FC-99D4-6D8CEFC0F1FC}"/>
                </a:ext>
              </a:extLst>
            </p:cNvPr>
            <p:cNvSpPr txBox="1"/>
            <p:nvPr/>
          </p:nvSpPr>
          <p:spPr>
            <a:xfrm>
              <a:off x="946943" y="1631735"/>
              <a:ext cx="132683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1600" dirty="0">
                  <a:solidFill>
                    <a:srgbClr val="1F402F"/>
                  </a:solidFill>
                  <a:latin typeface="Inter SemiBold" panose="02000503000000020004" pitchFamily="2" charset="0"/>
                  <a:ea typeface="Inter SemiBold" panose="02000503000000020004" pitchFamily="2" charset="0"/>
                </a:rPr>
                <a:t>850 – 1150 м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87D7EB0-6145-42EB-BEA6-BFF74E44E6E5}"/>
                </a:ext>
              </a:extLst>
            </p:cNvPr>
            <p:cNvSpPr txBox="1"/>
            <p:nvPr/>
          </p:nvSpPr>
          <p:spPr>
            <a:xfrm>
              <a:off x="939801" y="1895974"/>
              <a:ext cx="170545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1200" dirty="0">
                  <a:solidFill>
                    <a:srgbClr val="1F402F"/>
                  </a:solidFill>
                  <a:latin typeface="Inter ExtraLight" panose="02000503000000020004" pitchFamily="2" charset="0"/>
                  <a:ea typeface="Inter ExtraLight" panose="02000503000000020004" pitchFamily="2" charset="0"/>
                </a:rPr>
                <a:t>Высота выращивания</a:t>
              </a:r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E6EE31F7-05C4-4791-98DC-FD9EA95501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208" y="1655071"/>
              <a:ext cx="412749" cy="412749"/>
            </a:xfrm>
            <a:prstGeom prst="rect">
              <a:avLst/>
            </a:prstGeom>
          </p:spPr>
        </p:pic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2B01CEEB-79D0-4440-952B-C51942760921}"/>
              </a:ext>
            </a:extLst>
          </p:cNvPr>
          <p:cNvGrpSpPr/>
          <p:nvPr/>
        </p:nvGrpSpPr>
        <p:grpSpPr>
          <a:xfrm>
            <a:off x="370684" y="2972819"/>
            <a:ext cx="3233576" cy="448905"/>
            <a:chOff x="370684" y="2972819"/>
            <a:chExt cx="3233576" cy="448905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738005E-488F-44F2-8069-BE9C9F82A85C}"/>
                </a:ext>
              </a:extLst>
            </p:cNvPr>
            <p:cNvSpPr txBox="1"/>
            <p:nvPr/>
          </p:nvSpPr>
          <p:spPr>
            <a:xfrm>
              <a:off x="946942" y="2972819"/>
              <a:ext cx="2657318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1600" dirty="0" err="1">
                  <a:solidFill>
                    <a:srgbClr val="1F402F"/>
                  </a:solidFill>
                  <a:latin typeface="Inter SemiBold" panose="02000503000000020004" pitchFamily="2" charset="0"/>
                  <a:ea typeface="Inter SemiBold" panose="02000503000000020004" pitchFamily="2" charset="0"/>
                </a:rPr>
                <a:t>Суль</a:t>
              </a:r>
              <a:r>
                <a:rPr lang="ru-RU" sz="1600" dirty="0">
                  <a:solidFill>
                    <a:srgbClr val="1F402F"/>
                  </a:solidFill>
                  <a:latin typeface="Inter SemiBold" panose="02000503000000020004" pitchFamily="2" charset="0"/>
                  <a:ea typeface="Inter SemiBold" panose="02000503000000020004" pitchFamily="2" charset="0"/>
                </a:rPr>
                <a:t>-де-</a:t>
              </a:r>
              <a:r>
                <a:rPr lang="ru-RU" sz="1600" dirty="0" err="1">
                  <a:solidFill>
                    <a:srgbClr val="1F402F"/>
                  </a:solidFill>
                  <a:latin typeface="Inter SemiBold" panose="02000503000000020004" pitchFamily="2" charset="0"/>
                  <a:ea typeface="Inter SemiBold" panose="02000503000000020004" pitchFamily="2" charset="0"/>
                </a:rPr>
                <a:t>Минас</a:t>
              </a:r>
              <a:r>
                <a:rPr lang="ru-RU" sz="1600" dirty="0">
                  <a:solidFill>
                    <a:srgbClr val="1F402F"/>
                  </a:solidFill>
                  <a:latin typeface="Inter SemiBold" panose="02000503000000020004" pitchFamily="2" charset="0"/>
                  <a:ea typeface="Inter SemiBold" panose="02000503000000020004" pitchFamily="2" charset="0"/>
                </a:rPr>
                <a:t>, </a:t>
              </a:r>
              <a:r>
                <a:rPr lang="ru-RU" sz="1600" dirty="0" err="1">
                  <a:solidFill>
                    <a:srgbClr val="1F402F"/>
                  </a:solidFill>
                  <a:latin typeface="Inter SemiBold" panose="02000503000000020004" pitchFamily="2" charset="0"/>
                  <a:ea typeface="Inter SemiBold" panose="02000503000000020004" pitchFamily="2" charset="0"/>
                </a:rPr>
                <a:t>Серрадо</a:t>
              </a:r>
              <a:endParaRPr lang="ru-RU" sz="1600" dirty="0">
                <a:solidFill>
                  <a:srgbClr val="1F402F"/>
                </a:solidFill>
                <a:latin typeface="Inter SemiBold" panose="02000503000000020004" pitchFamily="2" charset="0"/>
                <a:ea typeface="Inter SemiBold" panose="02000503000000020004" pitchFamily="2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E7928BB-377C-42C6-9702-79931ACACEA3}"/>
                </a:ext>
              </a:extLst>
            </p:cNvPr>
            <p:cNvSpPr txBox="1"/>
            <p:nvPr/>
          </p:nvSpPr>
          <p:spPr>
            <a:xfrm>
              <a:off x="939800" y="3237058"/>
              <a:ext cx="170545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1200" dirty="0">
                  <a:solidFill>
                    <a:srgbClr val="1F402F"/>
                  </a:solidFill>
                  <a:latin typeface="Inter ExtraLight" panose="02000503000000020004" pitchFamily="2" charset="0"/>
                  <a:ea typeface="Inter ExtraLight" panose="02000503000000020004" pitchFamily="2" charset="0"/>
                </a:rPr>
                <a:t>Регион выращивания</a:t>
              </a:r>
            </a:p>
          </p:txBody>
        </p:sp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A13D87EA-93DC-4268-9BB2-AD96C4EAF3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684" y="2985579"/>
              <a:ext cx="432436" cy="432436"/>
            </a:xfrm>
            <a:prstGeom prst="rect">
              <a:avLst/>
            </a:prstGeom>
          </p:spPr>
        </p:pic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E580CFCA-0312-4E36-A505-4986617233D2}"/>
              </a:ext>
            </a:extLst>
          </p:cNvPr>
          <p:cNvGrpSpPr/>
          <p:nvPr/>
        </p:nvGrpSpPr>
        <p:grpSpPr>
          <a:xfrm>
            <a:off x="4397373" y="1666891"/>
            <a:ext cx="2074619" cy="652925"/>
            <a:chOff x="3775860" y="1850250"/>
            <a:chExt cx="2074619" cy="652925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C024FA05-3B1E-45A7-AC7E-3B8B353860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78" t="13889" r="9166" b="10833"/>
            <a:stretch/>
          </p:blipFill>
          <p:spPr>
            <a:xfrm flipH="1">
              <a:off x="3783003" y="1850250"/>
              <a:ext cx="412789" cy="385744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DC3C6497-8606-4A8B-8612-03B11E2543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78" t="13889" r="9166" b="10833"/>
            <a:stretch/>
          </p:blipFill>
          <p:spPr>
            <a:xfrm flipH="1">
              <a:off x="4196675" y="1850250"/>
              <a:ext cx="412789" cy="385744"/>
            </a:xfrm>
            <a:prstGeom prst="rect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39E2FDE0-E858-49DB-B547-450FF72514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78" t="13889" r="9166" b="10833"/>
            <a:stretch/>
          </p:blipFill>
          <p:spPr>
            <a:xfrm flipH="1">
              <a:off x="4610347" y="1850250"/>
              <a:ext cx="412789" cy="385744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64255A53-6802-44C6-8DAE-B496920C8C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78" t="13889" r="9166" b="10833"/>
            <a:stretch/>
          </p:blipFill>
          <p:spPr>
            <a:xfrm flipH="1">
              <a:off x="5024019" y="1850250"/>
              <a:ext cx="412789" cy="385744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797989C7-AAFF-42BC-BFDC-1A2CFE3C6E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78" t="13889" r="9166" b="10833"/>
            <a:stretch/>
          </p:blipFill>
          <p:spPr>
            <a:xfrm flipH="1">
              <a:off x="5437690" y="1850250"/>
              <a:ext cx="412789" cy="385744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067B2DC-9BCA-496F-90A3-8A001E335C6A}"/>
                </a:ext>
              </a:extLst>
            </p:cNvPr>
            <p:cNvSpPr txBox="1"/>
            <p:nvPr/>
          </p:nvSpPr>
          <p:spPr>
            <a:xfrm>
              <a:off x="3775860" y="2287731"/>
              <a:ext cx="1198571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1400" dirty="0">
                  <a:solidFill>
                    <a:srgbClr val="1F402F"/>
                  </a:solidFill>
                  <a:latin typeface="Inter SemiBold" panose="02000503000000020004" pitchFamily="2" charset="0"/>
                  <a:ea typeface="Inter SemiBold" panose="02000503000000020004" pitchFamily="2" charset="0"/>
                </a:rPr>
                <a:t>Кислотность</a:t>
              </a:r>
            </a:p>
          </p:txBody>
        </p: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B6E4FFC4-D294-4DFF-8AC6-312F9D3CF146}"/>
              </a:ext>
            </a:extLst>
          </p:cNvPr>
          <p:cNvGrpSpPr/>
          <p:nvPr/>
        </p:nvGrpSpPr>
        <p:grpSpPr>
          <a:xfrm>
            <a:off x="4402135" y="2554830"/>
            <a:ext cx="2069857" cy="652925"/>
            <a:chOff x="3780622" y="2695770"/>
            <a:chExt cx="2069857" cy="652925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804BB942-C215-4F8A-B385-AA6FDD68DA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78" t="13889" r="9166" b="10833"/>
            <a:stretch/>
          </p:blipFill>
          <p:spPr>
            <a:xfrm flipH="1">
              <a:off x="3783003" y="2695770"/>
              <a:ext cx="412789" cy="385744"/>
            </a:xfrm>
            <a:prstGeom prst="rect">
              <a:avLst/>
            </a:prstGeom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B4D23959-0CB7-45AA-BA7C-BBE4F45138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78" t="13889" r="9166" b="10833"/>
            <a:stretch/>
          </p:blipFill>
          <p:spPr>
            <a:xfrm flipH="1">
              <a:off x="4196675" y="2695770"/>
              <a:ext cx="412789" cy="385744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CBB319C7-AF22-4B71-8176-D8EAF8732C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78" t="13889" r="9166" b="10833"/>
            <a:stretch/>
          </p:blipFill>
          <p:spPr>
            <a:xfrm flipH="1">
              <a:off x="4610347" y="2695770"/>
              <a:ext cx="412789" cy="385744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9D9F06E6-ACE1-4C67-9934-73098349B3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78" t="13889" r="9166" b="10833"/>
            <a:stretch/>
          </p:blipFill>
          <p:spPr>
            <a:xfrm flipH="1">
              <a:off x="5024019" y="2695770"/>
              <a:ext cx="412789" cy="385744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7027F88A-59E4-46F2-8696-D8B3310931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78" t="13889" r="9166" b="10833"/>
            <a:stretch/>
          </p:blipFill>
          <p:spPr>
            <a:xfrm flipH="1">
              <a:off x="5437690" y="2695770"/>
              <a:ext cx="412789" cy="385744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5867946-6BD0-4C04-AFA2-12925768688F}"/>
                </a:ext>
              </a:extLst>
            </p:cNvPr>
            <p:cNvSpPr txBox="1"/>
            <p:nvPr/>
          </p:nvSpPr>
          <p:spPr>
            <a:xfrm>
              <a:off x="3780622" y="3133251"/>
              <a:ext cx="898534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1400" dirty="0">
                  <a:solidFill>
                    <a:srgbClr val="1F402F"/>
                  </a:solidFill>
                  <a:latin typeface="Inter SemiBold" panose="02000503000000020004" pitchFamily="2" charset="0"/>
                  <a:ea typeface="Inter SemiBold" panose="02000503000000020004" pitchFamily="2" charset="0"/>
                </a:rPr>
                <a:t>Сладость</a:t>
              </a:r>
            </a:p>
          </p:txBody>
        </p:sp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A679D3D4-1439-4535-AEA3-9E3F965C9B7E}"/>
              </a:ext>
            </a:extLst>
          </p:cNvPr>
          <p:cNvGrpSpPr/>
          <p:nvPr/>
        </p:nvGrpSpPr>
        <p:grpSpPr>
          <a:xfrm>
            <a:off x="4394992" y="3442769"/>
            <a:ext cx="2077000" cy="652925"/>
            <a:chOff x="3773479" y="3488011"/>
            <a:chExt cx="2077000" cy="652925"/>
          </a:xfrm>
        </p:grpSpPr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9A6F3E62-66AC-4FD0-A60C-BCC391D7D3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78" t="13889" r="9166" b="10833"/>
            <a:stretch/>
          </p:blipFill>
          <p:spPr>
            <a:xfrm flipH="1">
              <a:off x="3783003" y="3488011"/>
              <a:ext cx="412789" cy="385744"/>
            </a:xfrm>
            <a:prstGeom prst="rect">
              <a:avLst/>
            </a:prstGeom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C567B6CE-A7A7-4A10-AA8A-62C9F12F90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78" t="13889" r="9166" b="10833"/>
            <a:stretch/>
          </p:blipFill>
          <p:spPr>
            <a:xfrm flipH="1">
              <a:off x="4196675" y="3488011"/>
              <a:ext cx="412789" cy="385744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1D145D92-FED6-41D2-B483-99348ED8AC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78" t="13889" r="9166" b="10833"/>
            <a:stretch/>
          </p:blipFill>
          <p:spPr>
            <a:xfrm flipH="1">
              <a:off x="4610347" y="3488011"/>
              <a:ext cx="412789" cy="385744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7C4F34A9-577E-47F1-B92E-DC6E918531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78" t="13889" r="9166" b="10833"/>
            <a:stretch/>
          </p:blipFill>
          <p:spPr>
            <a:xfrm flipH="1">
              <a:off x="5024019" y="3488011"/>
              <a:ext cx="412789" cy="385744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CD264683-226C-45DC-B44B-AC9C3F30F9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78" t="13889" r="9166" b="10833"/>
            <a:stretch/>
          </p:blipFill>
          <p:spPr>
            <a:xfrm flipH="1">
              <a:off x="5437690" y="3488011"/>
              <a:ext cx="412789" cy="385744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D7F28E2-67ED-495F-81C9-EFB5CB89CC3A}"/>
                </a:ext>
              </a:extLst>
            </p:cNvPr>
            <p:cNvSpPr txBox="1"/>
            <p:nvPr/>
          </p:nvSpPr>
          <p:spPr>
            <a:xfrm>
              <a:off x="3773479" y="3925492"/>
              <a:ext cx="99616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1400" dirty="0">
                  <a:solidFill>
                    <a:srgbClr val="1F402F"/>
                  </a:solidFill>
                  <a:latin typeface="Inter SemiBold" panose="02000503000000020004" pitchFamily="2" charset="0"/>
                  <a:ea typeface="Inter SemiBold" panose="02000503000000020004" pitchFamily="2" charset="0"/>
                </a:rPr>
                <a:t>Плотность</a:t>
              </a:r>
            </a:p>
          </p:txBody>
        </p:sp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9F7BF209-B01D-4BA2-AC7D-96B113D3F8C2}"/>
              </a:ext>
            </a:extLst>
          </p:cNvPr>
          <p:cNvGrpSpPr/>
          <p:nvPr/>
        </p:nvGrpSpPr>
        <p:grpSpPr>
          <a:xfrm>
            <a:off x="386568" y="5653302"/>
            <a:ext cx="2489833" cy="479682"/>
            <a:chOff x="387351" y="976472"/>
            <a:chExt cx="2489833" cy="479682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B725C00E-2F74-4E64-9B32-4387B40B459E}"/>
                </a:ext>
              </a:extLst>
            </p:cNvPr>
            <p:cNvSpPr txBox="1"/>
            <p:nvPr/>
          </p:nvSpPr>
          <p:spPr>
            <a:xfrm>
              <a:off x="390526" y="976472"/>
              <a:ext cx="1146809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dirty="0">
                  <a:solidFill>
                    <a:srgbClr val="1F402F"/>
                  </a:solidFill>
                  <a:latin typeface="Inter SemiBold" panose="02000503000000020004" pitchFamily="2" charset="0"/>
                  <a:ea typeface="Inter SemiBold" panose="02000503000000020004" pitchFamily="2" charset="0"/>
                </a:rPr>
                <a:t>РОБУСТА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50E88CAC-7DA0-4D98-BC76-589E312DF6A4}"/>
                </a:ext>
              </a:extLst>
            </p:cNvPr>
            <p:cNvSpPr txBox="1"/>
            <p:nvPr/>
          </p:nvSpPr>
          <p:spPr>
            <a:xfrm>
              <a:off x="387351" y="1240710"/>
              <a:ext cx="2489833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1400" dirty="0">
                  <a:solidFill>
                    <a:srgbClr val="1F402F"/>
                  </a:solidFill>
                  <a:latin typeface="Inter ExtraLight" panose="02000503000000020004" pitchFamily="2" charset="0"/>
                  <a:ea typeface="Inter ExtraLight" panose="02000503000000020004" pitchFamily="2" charset="0"/>
                </a:rPr>
                <a:t>НАТУРАЛЬНОЙ ОБРАБОТКИ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3EAEAE9B-C948-49E6-B6DD-DF8EE386DD73}"/>
              </a:ext>
            </a:extLst>
          </p:cNvPr>
          <p:cNvSpPr txBox="1"/>
          <p:nvPr/>
        </p:nvSpPr>
        <p:spPr>
          <a:xfrm>
            <a:off x="941397" y="6979107"/>
            <a:ext cx="132683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dirty="0">
                <a:solidFill>
                  <a:srgbClr val="1F402F"/>
                </a:solidFill>
                <a:latin typeface="Inter SemiBold" panose="02000503000000020004" pitchFamily="2" charset="0"/>
                <a:ea typeface="Inter SemiBold" panose="02000503000000020004" pitchFamily="2" charset="0"/>
              </a:rPr>
              <a:t>Уганда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0C46CC8-4C86-479C-8BE5-AAA5B6CF5920}"/>
              </a:ext>
            </a:extLst>
          </p:cNvPr>
          <p:cNvSpPr txBox="1"/>
          <p:nvPr/>
        </p:nvSpPr>
        <p:spPr>
          <a:xfrm>
            <a:off x="946160" y="7243346"/>
            <a:ext cx="170545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dirty="0">
                <a:solidFill>
                  <a:srgbClr val="1F402F"/>
                </a:solidFill>
                <a:latin typeface="Inter ExtraLight" panose="02000503000000020004" pitchFamily="2" charset="0"/>
                <a:ea typeface="Inter ExtraLight" panose="02000503000000020004" pitchFamily="2" charset="0"/>
              </a:rPr>
              <a:t>Страна выращивания</a:t>
            </a:r>
          </a:p>
        </p:txBody>
      </p: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AC38BE5B-122C-43F3-8B4B-FD3C761B68EB}"/>
              </a:ext>
            </a:extLst>
          </p:cNvPr>
          <p:cNvGrpSpPr/>
          <p:nvPr/>
        </p:nvGrpSpPr>
        <p:grpSpPr>
          <a:xfrm>
            <a:off x="392125" y="8320191"/>
            <a:ext cx="2259485" cy="448905"/>
            <a:chOff x="392908" y="3643361"/>
            <a:chExt cx="2259485" cy="448905"/>
          </a:xfrm>
        </p:grpSpPr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6644FBD1-5F5C-48FC-9EAF-FBD3C5AABD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38" r="25699" b="31346"/>
            <a:stretch/>
          </p:blipFill>
          <p:spPr>
            <a:xfrm>
              <a:off x="392908" y="3673314"/>
              <a:ext cx="366863" cy="403803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88E20528-28E7-4E34-991A-C2A201D07799}"/>
                </a:ext>
              </a:extLst>
            </p:cNvPr>
            <p:cNvSpPr txBox="1"/>
            <p:nvPr/>
          </p:nvSpPr>
          <p:spPr>
            <a:xfrm>
              <a:off x="946943" y="3643361"/>
              <a:ext cx="599918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>
                  <a:solidFill>
                    <a:srgbClr val="1F402F"/>
                  </a:solidFill>
                  <a:latin typeface="Inter SemiBold" panose="02000503000000020004" pitchFamily="2" charset="0"/>
                  <a:ea typeface="Inter SemiBold" panose="02000503000000020004" pitchFamily="2" charset="0"/>
                </a:rPr>
                <a:t>83,25</a:t>
              </a:r>
              <a:endParaRPr lang="ru-RU" sz="1600" dirty="0">
                <a:solidFill>
                  <a:srgbClr val="1F402F"/>
                </a:solidFill>
                <a:latin typeface="Inter SemiBold" panose="02000503000000020004" pitchFamily="2" charset="0"/>
                <a:ea typeface="Inter SemiBold" panose="02000503000000020004" pitchFamily="2" charset="0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8DC3FEEC-D804-4BBF-B2F2-01587B8A1F82}"/>
                </a:ext>
              </a:extLst>
            </p:cNvPr>
            <p:cNvSpPr txBox="1"/>
            <p:nvPr/>
          </p:nvSpPr>
          <p:spPr>
            <a:xfrm>
              <a:off x="946943" y="3907600"/>
              <a:ext cx="170545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1200" dirty="0">
                  <a:solidFill>
                    <a:srgbClr val="1F402F"/>
                  </a:solidFill>
                  <a:latin typeface="Inter ExtraLight" panose="02000503000000020004" pitchFamily="2" charset="0"/>
                  <a:ea typeface="Inter ExtraLight" panose="02000503000000020004" pitchFamily="2" charset="0"/>
                </a:rPr>
                <a:t>Оценка </a:t>
              </a:r>
              <a:r>
                <a:rPr lang="en-US" sz="1200" dirty="0">
                  <a:solidFill>
                    <a:srgbClr val="1F402F"/>
                  </a:solidFill>
                  <a:latin typeface="Inter ExtraLight" panose="02000503000000020004" pitchFamily="2" charset="0"/>
                  <a:ea typeface="Inter ExtraLight" panose="02000503000000020004" pitchFamily="2" charset="0"/>
                </a:rPr>
                <a:t>Q-</a:t>
              </a:r>
              <a:r>
                <a:rPr lang="ru-RU" sz="1200" dirty="0">
                  <a:solidFill>
                    <a:srgbClr val="1F402F"/>
                  </a:solidFill>
                  <a:latin typeface="Inter ExtraLight" panose="02000503000000020004" pitchFamily="2" charset="0"/>
                  <a:ea typeface="Inter ExtraLight" panose="02000503000000020004" pitchFamily="2" charset="0"/>
                </a:rPr>
                <a:t>грейдера</a:t>
              </a:r>
            </a:p>
          </p:txBody>
        </p:sp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DB7CE570-20BF-494B-AF85-F928AC4B6415}"/>
              </a:ext>
            </a:extLst>
          </p:cNvPr>
          <p:cNvGrpSpPr/>
          <p:nvPr/>
        </p:nvGrpSpPr>
        <p:grpSpPr>
          <a:xfrm>
            <a:off x="379425" y="6308565"/>
            <a:ext cx="2265043" cy="448905"/>
            <a:chOff x="380208" y="1631735"/>
            <a:chExt cx="2265043" cy="448905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529FF009-5707-4795-B300-56659CAE72D4}"/>
                </a:ext>
              </a:extLst>
            </p:cNvPr>
            <p:cNvSpPr txBox="1"/>
            <p:nvPr/>
          </p:nvSpPr>
          <p:spPr>
            <a:xfrm>
              <a:off x="946943" y="1631735"/>
              <a:ext cx="132683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1600" dirty="0">
                  <a:solidFill>
                    <a:srgbClr val="1F402F"/>
                  </a:solidFill>
                  <a:latin typeface="Inter SemiBold" panose="02000503000000020004" pitchFamily="2" charset="0"/>
                  <a:ea typeface="Inter SemiBold" panose="02000503000000020004" pitchFamily="2" charset="0"/>
                </a:rPr>
                <a:t>500 – 800 м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A4DD58A-945A-4144-8C12-D939EE4A0882}"/>
                </a:ext>
              </a:extLst>
            </p:cNvPr>
            <p:cNvSpPr txBox="1"/>
            <p:nvPr/>
          </p:nvSpPr>
          <p:spPr>
            <a:xfrm>
              <a:off x="939801" y="1895974"/>
              <a:ext cx="170545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1200" dirty="0">
                  <a:solidFill>
                    <a:srgbClr val="1F402F"/>
                  </a:solidFill>
                  <a:latin typeface="Inter ExtraLight" panose="02000503000000020004" pitchFamily="2" charset="0"/>
                  <a:ea typeface="Inter ExtraLight" panose="02000503000000020004" pitchFamily="2" charset="0"/>
                </a:rPr>
                <a:t>Высота выращивания</a:t>
              </a:r>
            </a:p>
          </p:txBody>
        </p:sp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CCA29982-1913-4086-8EC3-0BE24FF78E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208" y="1655071"/>
              <a:ext cx="412749" cy="412749"/>
            </a:xfrm>
            <a:prstGeom prst="rect">
              <a:avLst/>
            </a:prstGeom>
          </p:spPr>
        </p:pic>
      </p:grp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04469250-4166-45DC-9C35-6CC659413E67}"/>
              </a:ext>
            </a:extLst>
          </p:cNvPr>
          <p:cNvGrpSpPr/>
          <p:nvPr/>
        </p:nvGrpSpPr>
        <p:grpSpPr>
          <a:xfrm>
            <a:off x="369901" y="7649649"/>
            <a:ext cx="2862737" cy="448905"/>
            <a:chOff x="370684" y="2972819"/>
            <a:chExt cx="2862737" cy="448905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8D47F474-4D9B-4FF1-8B79-B55E458B25A7}"/>
                </a:ext>
              </a:extLst>
            </p:cNvPr>
            <p:cNvSpPr txBox="1"/>
            <p:nvPr/>
          </p:nvSpPr>
          <p:spPr>
            <a:xfrm>
              <a:off x="946942" y="2972819"/>
              <a:ext cx="228647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1600" dirty="0" err="1">
                  <a:solidFill>
                    <a:srgbClr val="1F402F"/>
                  </a:solidFill>
                  <a:latin typeface="Inter SemiBold" panose="02000503000000020004" pitchFamily="2" charset="0"/>
                  <a:ea typeface="Inter SemiBold" panose="02000503000000020004" pitchFamily="2" charset="0"/>
                </a:rPr>
                <a:t>Масака</a:t>
              </a:r>
              <a:r>
                <a:rPr lang="ru-RU" sz="1600" dirty="0">
                  <a:solidFill>
                    <a:srgbClr val="1F402F"/>
                  </a:solidFill>
                  <a:latin typeface="Inter SemiBold" panose="02000503000000020004" pitchFamily="2" charset="0"/>
                  <a:ea typeface="Inter SemiBold" panose="02000503000000020004" pitchFamily="2" charset="0"/>
                </a:rPr>
                <a:t>, </a:t>
              </a:r>
              <a:r>
                <a:rPr lang="ru-RU" sz="1600" dirty="0" err="1">
                  <a:solidFill>
                    <a:srgbClr val="1F402F"/>
                  </a:solidFill>
                  <a:latin typeface="Inter SemiBold" panose="02000503000000020004" pitchFamily="2" charset="0"/>
                  <a:ea typeface="Inter SemiBold" panose="02000503000000020004" pitchFamily="2" charset="0"/>
                </a:rPr>
                <a:t>Кибога</a:t>
              </a:r>
              <a:endParaRPr lang="ru-RU" sz="1600" dirty="0">
                <a:solidFill>
                  <a:srgbClr val="1F402F"/>
                </a:solidFill>
                <a:latin typeface="Inter SemiBold" panose="02000503000000020004" pitchFamily="2" charset="0"/>
                <a:ea typeface="Inter SemiBold" panose="02000503000000020004" pitchFamily="2" charset="0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48E47D5D-307E-4B7D-BE51-F0CC305E87F3}"/>
                </a:ext>
              </a:extLst>
            </p:cNvPr>
            <p:cNvSpPr txBox="1"/>
            <p:nvPr/>
          </p:nvSpPr>
          <p:spPr>
            <a:xfrm>
              <a:off x="939800" y="3237058"/>
              <a:ext cx="170545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1200" dirty="0">
                  <a:solidFill>
                    <a:srgbClr val="1F402F"/>
                  </a:solidFill>
                  <a:latin typeface="Inter ExtraLight" panose="02000503000000020004" pitchFamily="2" charset="0"/>
                  <a:ea typeface="Inter ExtraLight" panose="02000503000000020004" pitchFamily="2" charset="0"/>
                </a:rPr>
                <a:t>Регион выращивания</a:t>
              </a:r>
            </a:p>
          </p:txBody>
        </p:sp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4F26C949-E717-46F7-AF5A-057646B26C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684" y="2985579"/>
              <a:ext cx="432436" cy="432436"/>
            </a:xfrm>
            <a:prstGeom prst="rect">
              <a:avLst/>
            </a:prstGeom>
          </p:spPr>
        </p:pic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FC69B203-9CB6-41D0-9E4C-3D6B7C1DE50C}"/>
              </a:ext>
            </a:extLst>
          </p:cNvPr>
          <p:cNvGrpSpPr/>
          <p:nvPr/>
        </p:nvGrpSpPr>
        <p:grpSpPr>
          <a:xfrm>
            <a:off x="4394206" y="6343721"/>
            <a:ext cx="2074619" cy="652925"/>
            <a:chOff x="3775860" y="1850250"/>
            <a:chExt cx="2074619" cy="652925"/>
          </a:xfrm>
        </p:grpSpPr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D3F99102-EBED-4603-B2B7-A5B27A6601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78" t="13889" r="9166" b="10833"/>
            <a:stretch/>
          </p:blipFill>
          <p:spPr>
            <a:xfrm flipH="1">
              <a:off x="3783003" y="1850250"/>
              <a:ext cx="412789" cy="385744"/>
            </a:xfrm>
            <a:prstGeom prst="rect">
              <a:avLst/>
            </a:prstGeom>
          </p:spPr>
        </p:pic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E35F5C70-F0B0-4740-BF14-821D187FBC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78" t="13889" r="9166" b="10833"/>
            <a:stretch/>
          </p:blipFill>
          <p:spPr>
            <a:xfrm flipH="1">
              <a:off x="4196675" y="1850250"/>
              <a:ext cx="412789" cy="385744"/>
            </a:xfrm>
            <a:prstGeom prst="rect">
              <a:avLst/>
            </a:prstGeom>
          </p:spPr>
        </p:pic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9A13409C-7B1F-44B7-9BF2-C73E2E0757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78" t="13889" r="9166" b="10833"/>
            <a:stretch/>
          </p:blipFill>
          <p:spPr>
            <a:xfrm flipH="1">
              <a:off x="4610347" y="1850250"/>
              <a:ext cx="412789" cy="385744"/>
            </a:xfrm>
            <a:prstGeom prst="rect">
              <a:avLst/>
            </a:prstGeom>
          </p:spPr>
        </p:pic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6776CE14-EC7C-4979-B446-6FB1640A44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78" t="13889" r="9166" b="10833"/>
            <a:stretch/>
          </p:blipFill>
          <p:spPr>
            <a:xfrm flipH="1">
              <a:off x="5024019" y="1850250"/>
              <a:ext cx="412789" cy="385744"/>
            </a:xfrm>
            <a:prstGeom prst="rect">
              <a:avLst/>
            </a:prstGeom>
          </p:spPr>
        </p:pic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01188E9F-4584-4AF5-B5E7-162BB72A43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78" t="13889" r="9166" b="10833"/>
            <a:stretch/>
          </p:blipFill>
          <p:spPr>
            <a:xfrm flipH="1">
              <a:off x="5437690" y="1850250"/>
              <a:ext cx="412789" cy="385744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689D761C-E028-4C43-841D-1264A4AEFB72}"/>
                </a:ext>
              </a:extLst>
            </p:cNvPr>
            <p:cNvSpPr txBox="1"/>
            <p:nvPr/>
          </p:nvSpPr>
          <p:spPr>
            <a:xfrm>
              <a:off x="3775860" y="2287731"/>
              <a:ext cx="1198571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1400" dirty="0">
                  <a:solidFill>
                    <a:srgbClr val="1F402F"/>
                  </a:solidFill>
                  <a:latin typeface="Inter SemiBold" panose="02000503000000020004" pitchFamily="2" charset="0"/>
                  <a:ea typeface="Inter SemiBold" panose="02000503000000020004" pitchFamily="2" charset="0"/>
                </a:rPr>
                <a:t>Кислотность</a:t>
              </a:r>
            </a:p>
          </p:txBody>
        </p:sp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2DC14B6B-5F23-4AF3-A73E-90EA575E9C44}"/>
              </a:ext>
            </a:extLst>
          </p:cNvPr>
          <p:cNvGrpSpPr/>
          <p:nvPr/>
        </p:nvGrpSpPr>
        <p:grpSpPr>
          <a:xfrm>
            <a:off x="4398968" y="7231660"/>
            <a:ext cx="2069857" cy="652925"/>
            <a:chOff x="3780622" y="2695770"/>
            <a:chExt cx="2069857" cy="652925"/>
          </a:xfrm>
        </p:grpSpPr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0246D060-C6A6-4CD2-858C-0E69CDC2D5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78" t="13889" r="9166" b="10833"/>
            <a:stretch/>
          </p:blipFill>
          <p:spPr>
            <a:xfrm flipH="1">
              <a:off x="3783003" y="2695770"/>
              <a:ext cx="412789" cy="385744"/>
            </a:xfrm>
            <a:prstGeom prst="rect">
              <a:avLst/>
            </a:prstGeom>
          </p:spPr>
        </p:pic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6169A0A9-D91F-4B87-81F9-8DA7FA908B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78" t="13889" r="9166" b="10833"/>
            <a:stretch/>
          </p:blipFill>
          <p:spPr>
            <a:xfrm flipH="1">
              <a:off x="4196675" y="2695770"/>
              <a:ext cx="412789" cy="385744"/>
            </a:xfrm>
            <a:prstGeom prst="rect">
              <a:avLst/>
            </a:prstGeom>
          </p:spPr>
        </p:pic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D82E59AD-F915-49FB-8A4B-AA6C83D9EC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78" t="13889" r="9166" b="10833"/>
            <a:stretch/>
          </p:blipFill>
          <p:spPr>
            <a:xfrm flipH="1">
              <a:off x="4610347" y="2695770"/>
              <a:ext cx="412789" cy="385744"/>
            </a:xfrm>
            <a:prstGeom prst="rect">
              <a:avLst/>
            </a:prstGeom>
          </p:spPr>
        </p:pic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85BCD415-5AD0-4110-AC83-EBE6756DD5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78" t="13889" r="9166" b="10833"/>
            <a:stretch/>
          </p:blipFill>
          <p:spPr>
            <a:xfrm flipH="1">
              <a:off x="5024019" y="2695770"/>
              <a:ext cx="412789" cy="385744"/>
            </a:xfrm>
            <a:prstGeom prst="rect">
              <a:avLst/>
            </a:prstGeom>
          </p:spPr>
        </p:pic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957D1284-17EB-4E19-B858-BA64A93A50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78" t="13889" r="9166" b="10833"/>
            <a:stretch/>
          </p:blipFill>
          <p:spPr>
            <a:xfrm flipH="1">
              <a:off x="5437690" y="2695770"/>
              <a:ext cx="412789" cy="385744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0CAB7EE2-3835-48E5-9234-8B249CCB2188}"/>
                </a:ext>
              </a:extLst>
            </p:cNvPr>
            <p:cNvSpPr txBox="1"/>
            <p:nvPr/>
          </p:nvSpPr>
          <p:spPr>
            <a:xfrm>
              <a:off x="3780622" y="3133251"/>
              <a:ext cx="898534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1400" dirty="0">
                  <a:solidFill>
                    <a:srgbClr val="1F402F"/>
                  </a:solidFill>
                  <a:latin typeface="Inter SemiBold" panose="02000503000000020004" pitchFamily="2" charset="0"/>
                  <a:ea typeface="Inter SemiBold" panose="02000503000000020004" pitchFamily="2" charset="0"/>
                </a:rPr>
                <a:t>Сладость</a:t>
              </a:r>
            </a:p>
          </p:txBody>
        </p:sp>
      </p:grpSp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1E2B94EE-36E4-47D9-8A81-FB68B3223C8D}"/>
              </a:ext>
            </a:extLst>
          </p:cNvPr>
          <p:cNvGrpSpPr/>
          <p:nvPr/>
        </p:nvGrpSpPr>
        <p:grpSpPr>
          <a:xfrm>
            <a:off x="4391825" y="8119599"/>
            <a:ext cx="2077000" cy="652925"/>
            <a:chOff x="3773479" y="3488011"/>
            <a:chExt cx="2077000" cy="652925"/>
          </a:xfrm>
        </p:grpSpPr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2029CCD9-77A4-4A8B-82AB-D4B0E4A7CB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78" t="13889" r="9166" b="10833"/>
            <a:stretch/>
          </p:blipFill>
          <p:spPr>
            <a:xfrm flipH="1">
              <a:off x="3783003" y="3488011"/>
              <a:ext cx="412789" cy="385744"/>
            </a:xfrm>
            <a:prstGeom prst="rect">
              <a:avLst/>
            </a:prstGeom>
          </p:spPr>
        </p:pic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8A93438B-E193-42E4-9141-928A48DD09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78" t="13889" r="9166" b="10833"/>
            <a:stretch/>
          </p:blipFill>
          <p:spPr>
            <a:xfrm flipH="1">
              <a:off x="4196675" y="3488011"/>
              <a:ext cx="412789" cy="385744"/>
            </a:xfrm>
            <a:prstGeom prst="rect">
              <a:avLst/>
            </a:prstGeom>
          </p:spPr>
        </p:pic>
        <p:pic>
          <p:nvPicPr>
            <p:cNvPr id="76" name="Рисунок 75">
              <a:extLst>
                <a:ext uri="{FF2B5EF4-FFF2-40B4-BE49-F238E27FC236}">
                  <a16:creationId xmlns:a16="http://schemas.microsoft.com/office/drawing/2014/main" id="{4F211190-4AFC-4522-AEC9-227E0DE104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78" t="13889" r="9166" b="10833"/>
            <a:stretch/>
          </p:blipFill>
          <p:spPr>
            <a:xfrm flipH="1">
              <a:off x="4610347" y="3488011"/>
              <a:ext cx="412789" cy="385744"/>
            </a:xfrm>
            <a:prstGeom prst="rect">
              <a:avLst/>
            </a:prstGeom>
          </p:spPr>
        </p:pic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C2CA5018-0C35-4EF1-9D90-4B39D109FB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78" t="13889" r="9166" b="10833"/>
            <a:stretch/>
          </p:blipFill>
          <p:spPr>
            <a:xfrm flipH="1">
              <a:off x="5024019" y="3488011"/>
              <a:ext cx="412789" cy="385744"/>
            </a:xfrm>
            <a:prstGeom prst="rect">
              <a:avLst/>
            </a:prstGeom>
          </p:spPr>
        </p:pic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B0A11EC4-1E49-42CB-A54E-441155A1B5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78" t="13889" r="9166" b="10833"/>
            <a:stretch/>
          </p:blipFill>
          <p:spPr>
            <a:xfrm flipH="1">
              <a:off x="5437690" y="3488011"/>
              <a:ext cx="412789" cy="385744"/>
            </a:xfrm>
            <a:prstGeom prst="rect">
              <a:avLst/>
            </a:prstGeom>
          </p:spPr>
        </p:pic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C3703E36-2440-4C6B-B824-0F572D30B145}"/>
                </a:ext>
              </a:extLst>
            </p:cNvPr>
            <p:cNvSpPr txBox="1"/>
            <p:nvPr/>
          </p:nvSpPr>
          <p:spPr>
            <a:xfrm>
              <a:off x="3773479" y="3925492"/>
              <a:ext cx="99616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1400" dirty="0">
                  <a:solidFill>
                    <a:srgbClr val="1F402F"/>
                  </a:solidFill>
                  <a:latin typeface="Inter SemiBold" panose="02000503000000020004" pitchFamily="2" charset="0"/>
                  <a:ea typeface="Inter SemiBold" panose="02000503000000020004" pitchFamily="2" charset="0"/>
                </a:rPr>
                <a:t>Плотность</a:t>
              </a:r>
            </a:p>
          </p:txBody>
        </p:sp>
      </p:grpSp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45B92BD4-B3B8-4812-A632-96004E3DB42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25" y="6989714"/>
            <a:ext cx="436610" cy="436610"/>
          </a:xfrm>
          <a:prstGeom prst="rect">
            <a:avLst/>
          </a:prstGeom>
        </p:spPr>
      </p:pic>
      <p:grpSp>
        <p:nvGrpSpPr>
          <p:cNvPr id="81" name="Группа 80">
            <a:extLst>
              <a:ext uri="{FF2B5EF4-FFF2-40B4-BE49-F238E27FC236}">
                <a16:creationId xmlns:a16="http://schemas.microsoft.com/office/drawing/2014/main" id="{362F756D-E817-4679-B2AF-C4B8FAA460DB}"/>
              </a:ext>
            </a:extLst>
          </p:cNvPr>
          <p:cNvGrpSpPr/>
          <p:nvPr/>
        </p:nvGrpSpPr>
        <p:grpSpPr>
          <a:xfrm>
            <a:off x="350432" y="4292869"/>
            <a:ext cx="4615268" cy="480206"/>
            <a:chOff x="345696" y="4167144"/>
            <a:chExt cx="4615268" cy="480206"/>
          </a:xfrm>
        </p:grpSpPr>
        <p:pic>
          <p:nvPicPr>
            <p:cNvPr id="82" name="Рисунок 81">
              <a:extLst>
                <a:ext uri="{FF2B5EF4-FFF2-40B4-BE49-F238E27FC236}">
                  <a16:creationId xmlns:a16="http://schemas.microsoft.com/office/drawing/2014/main" id="{580FED8C-0C6F-4A43-9237-520106BBCC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696" y="4167144"/>
              <a:ext cx="480206" cy="480206"/>
            </a:xfrm>
            <a:prstGeom prst="rect">
              <a:avLst/>
            </a:prstGeom>
          </p:spPr>
        </p:pic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9A4584A5-B3AA-47DC-9F3C-AA2FDC4D118F}"/>
                </a:ext>
              </a:extLst>
            </p:cNvPr>
            <p:cNvSpPr txBox="1"/>
            <p:nvPr/>
          </p:nvSpPr>
          <p:spPr>
            <a:xfrm>
              <a:off x="946160" y="4180063"/>
              <a:ext cx="199516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1600" dirty="0">
                  <a:solidFill>
                    <a:srgbClr val="1F402F"/>
                  </a:solidFill>
                  <a:latin typeface="Inter SemiBold" panose="02000503000000020004" pitchFamily="2" charset="0"/>
                  <a:ea typeface="Inter SemiBold" panose="02000503000000020004" pitchFamily="2" charset="0"/>
                </a:rPr>
                <a:t>Оттенки вкуса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B36FF9FA-0DE7-4691-887E-3FAFEFFFE36C}"/>
                </a:ext>
              </a:extLst>
            </p:cNvPr>
            <p:cNvSpPr txBox="1"/>
            <p:nvPr/>
          </p:nvSpPr>
          <p:spPr>
            <a:xfrm>
              <a:off x="946160" y="4444302"/>
              <a:ext cx="401480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1200" dirty="0">
                  <a:solidFill>
                    <a:srgbClr val="1F402F"/>
                  </a:solidFill>
                  <a:latin typeface="Inter ExtraLight" panose="02000503000000020004" pitchFamily="2" charset="0"/>
                  <a:ea typeface="Inter ExtraLight" panose="02000503000000020004" pitchFamily="2" charset="0"/>
                </a:rPr>
                <a:t>Лесной орех, шоколад, апельсин, ваниль</a:t>
              </a:r>
            </a:p>
          </p:txBody>
        </p:sp>
      </p:grpSp>
      <p:grpSp>
        <p:nvGrpSpPr>
          <p:cNvPr id="85" name="Группа 84">
            <a:extLst>
              <a:ext uri="{FF2B5EF4-FFF2-40B4-BE49-F238E27FC236}">
                <a16:creationId xmlns:a16="http://schemas.microsoft.com/office/drawing/2014/main" id="{A744F179-45F2-4022-9994-237EA21CB3C6}"/>
              </a:ext>
            </a:extLst>
          </p:cNvPr>
          <p:cNvGrpSpPr/>
          <p:nvPr/>
        </p:nvGrpSpPr>
        <p:grpSpPr>
          <a:xfrm>
            <a:off x="350432" y="8994034"/>
            <a:ext cx="5453468" cy="480206"/>
            <a:chOff x="345696" y="4167144"/>
            <a:chExt cx="5453468" cy="480206"/>
          </a:xfrm>
        </p:grpSpPr>
        <p:pic>
          <p:nvPicPr>
            <p:cNvPr id="86" name="Рисунок 85">
              <a:extLst>
                <a:ext uri="{FF2B5EF4-FFF2-40B4-BE49-F238E27FC236}">
                  <a16:creationId xmlns:a16="http://schemas.microsoft.com/office/drawing/2014/main" id="{650DD359-0A34-4E5E-824F-5FD72BEB6B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696" y="4167144"/>
              <a:ext cx="480206" cy="480206"/>
            </a:xfrm>
            <a:prstGeom prst="rect">
              <a:avLst/>
            </a:prstGeom>
          </p:spPr>
        </p:pic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9F425159-62C9-4A81-ABBB-8952FA7E0D17}"/>
                </a:ext>
              </a:extLst>
            </p:cNvPr>
            <p:cNvSpPr txBox="1"/>
            <p:nvPr/>
          </p:nvSpPr>
          <p:spPr>
            <a:xfrm>
              <a:off x="946160" y="4180063"/>
              <a:ext cx="199516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1600" dirty="0">
                  <a:solidFill>
                    <a:srgbClr val="1F402F"/>
                  </a:solidFill>
                  <a:latin typeface="Inter SemiBold" panose="02000503000000020004" pitchFamily="2" charset="0"/>
                  <a:ea typeface="Inter SemiBold" panose="02000503000000020004" pitchFamily="2" charset="0"/>
                </a:rPr>
                <a:t>Оттенки вкуса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0CF0D9EC-F68A-4119-ACAB-0BD35A8C9B9A}"/>
                </a:ext>
              </a:extLst>
            </p:cNvPr>
            <p:cNvSpPr txBox="1"/>
            <p:nvPr/>
          </p:nvSpPr>
          <p:spPr>
            <a:xfrm>
              <a:off x="946160" y="4444302"/>
              <a:ext cx="485300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1200" dirty="0">
                  <a:solidFill>
                    <a:srgbClr val="1F402F"/>
                  </a:solidFill>
                  <a:latin typeface="Inter ExtraLight" panose="02000503000000020004" pitchFamily="2" charset="0"/>
                  <a:ea typeface="Inter ExtraLight" panose="02000503000000020004" pitchFamily="2" charset="0"/>
                </a:rPr>
                <a:t>Темный шоколад, орехи, специи и древесные ноты</a:t>
              </a:r>
            </a:p>
          </p:txBody>
        </p:sp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DF7CA3A3-713B-44E5-9BA4-1F7A072FD0D1}"/>
              </a:ext>
            </a:extLst>
          </p:cNvPr>
          <p:cNvGrpSpPr/>
          <p:nvPr/>
        </p:nvGrpSpPr>
        <p:grpSpPr>
          <a:xfrm>
            <a:off x="2" y="4854292"/>
            <a:ext cx="6861423" cy="660740"/>
            <a:chOff x="2" y="4828892"/>
            <a:chExt cx="6861423" cy="660740"/>
          </a:xfrm>
        </p:grpSpPr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61CB3551-46B8-4167-9DA6-1499991F2D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600"/>
            <a:stretch/>
          </p:blipFill>
          <p:spPr>
            <a:xfrm rot="16200000">
              <a:off x="1384132" y="3444763"/>
              <a:ext cx="660739" cy="3429000"/>
            </a:xfrm>
            <a:prstGeom prst="rect">
              <a:avLst/>
            </a:prstGeom>
          </p:spPr>
        </p:pic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F0B82271-7EE2-4DEA-AB58-A27B4E64DA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600"/>
            <a:stretch/>
          </p:blipFill>
          <p:spPr>
            <a:xfrm rot="5400000" flipH="1">
              <a:off x="4816555" y="3444762"/>
              <a:ext cx="660739" cy="3429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088510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FE6CE60-ED3C-4E0C-A70B-55455E8668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907" y="1579830"/>
            <a:ext cx="2208353" cy="3975035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E0011835-973A-4A53-A1F8-BBD198DEC902}"/>
              </a:ext>
            </a:extLst>
          </p:cNvPr>
          <p:cNvGrpSpPr/>
          <p:nvPr/>
        </p:nvGrpSpPr>
        <p:grpSpPr>
          <a:xfrm>
            <a:off x="386557" y="407989"/>
            <a:ext cx="5240337" cy="745201"/>
            <a:chOff x="386557" y="407989"/>
            <a:chExt cx="5240337" cy="74520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D33EE96-6010-42DE-AB69-7EB84830D24B}"/>
                </a:ext>
              </a:extLst>
            </p:cNvPr>
            <p:cNvSpPr txBox="1"/>
            <p:nvPr/>
          </p:nvSpPr>
          <p:spPr>
            <a:xfrm>
              <a:off x="386557" y="407989"/>
              <a:ext cx="5240337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2800" dirty="0">
                  <a:solidFill>
                    <a:srgbClr val="1F402F"/>
                  </a:solidFill>
                  <a:latin typeface="Inter ExtraBold" panose="02000503000000020004" pitchFamily="2" charset="0"/>
                  <a:ea typeface="Inter ExtraBold" panose="02000503000000020004" pitchFamily="2" charset="0"/>
                </a:rPr>
                <a:t>Кофе молотый для турки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C22B9B4-463A-43F2-84E9-3B6560AD4A10}"/>
                </a:ext>
              </a:extLst>
            </p:cNvPr>
            <p:cNvSpPr txBox="1"/>
            <p:nvPr/>
          </p:nvSpPr>
          <p:spPr>
            <a:xfrm>
              <a:off x="389733" y="876191"/>
              <a:ext cx="2125662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dirty="0">
                  <a:solidFill>
                    <a:srgbClr val="1F402F"/>
                  </a:solidFill>
                  <a:latin typeface="Inter ExtraLight" panose="02000503000000020004" pitchFamily="2" charset="0"/>
                  <a:ea typeface="Inter ExtraLight" panose="02000503000000020004" pitchFamily="2" charset="0"/>
                </a:rPr>
                <a:t>Средней обжарки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491D1BF-1C8A-4A9E-8243-8A061AF327B8}"/>
              </a:ext>
            </a:extLst>
          </p:cNvPr>
          <p:cNvSpPr txBox="1"/>
          <p:nvPr/>
        </p:nvSpPr>
        <p:spPr>
          <a:xfrm>
            <a:off x="390524" y="5981506"/>
            <a:ext cx="67468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dirty="0">
                <a:solidFill>
                  <a:srgbClr val="3B8769"/>
                </a:solidFill>
                <a:latin typeface="Inter SemiBold" panose="02000503000000020004" pitchFamily="2" charset="0"/>
                <a:ea typeface="Inter SemiBold" panose="02000503000000020004" pitchFamily="2" charset="0"/>
              </a:rPr>
              <a:t>2</a:t>
            </a:r>
            <a:r>
              <a:rPr lang="en-US" dirty="0">
                <a:solidFill>
                  <a:srgbClr val="3B8769"/>
                </a:solidFill>
                <a:latin typeface="Inter SemiBold" panose="02000503000000020004" pitchFamily="2" charset="0"/>
                <a:ea typeface="Inter SemiBold" panose="02000503000000020004" pitchFamily="2" charset="0"/>
              </a:rPr>
              <a:t>00 </a:t>
            </a:r>
            <a:r>
              <a:rPr lang="ru-RU" dirty="0">
                <a:solidFill>
                  <a:srgbClr val="3B8769"/>
                </a:solidFill>
                <a:latin typeface="Inter SemiBold" panose="02000503000000020004" pitchFamily="2" charset="0"/>
                <a:ea typeface="Inter SemiBold" panose="02000503000000020004" pitchFamily="2" charset="0"/>
              </a:rPr>
              <a:t>г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58B3F9-CE4F-4C69-9FA6-6B1150AFE650}"/>
              </a:ext>
            </a:extLst>
          </p:cNvPr>
          <p:cNvSpPr txBox="1"/>
          <p:nvPr/>
        </p:nvSpPr>
        <p:spPr>
          <a:xfrm>
            <a:off x="392905" y="6348216"/>
            <a:ext cx="6048376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dirty="0">
                <a:solidFill>
                  <a:srgbClr val="1F402F"/>
                </a:solidFill>
                <a:latin typeface="Inter" panose="02000503000000020004" pitchFamily="2" charset="0"/>
                <a:ea typeface="Inter" panose="02000503000000020004" pitchFamily="2" charset="0"/>
              </a:rPr>
              <a:t>Состав: 80% арабика, 20% </a:t>
            </a:r>
            <a:r>
              <a:rPr lang="ru-RU" dirty="0" err="1">
                <a:solidFill>
                  <a:srgbClr val="1F402F"/>
                </a:solidFill>
                <a:latin typeface="Inter" panose="02000503000000020004" pitchFamily="2" charset="0"/>
                <a:ea typeface="Inter" panose="02000503000000020004" pitchFamily="2" charset="0"/>
              </a:rPr>
              <a:t>робуста</a:t>
            </a:r>
            <a:r>
              <a:rPr lang="ru-RU" dirty="0">
                <a:solidFill>
                  <a:srgbClr val="1F402F"/>
                </a:solidFill>
                <a:latin typeface="Inter" panose="02000503000000020004" pitchFamily="2" charset="0"/>
                <a:ea typeface="Inter" panose="02000503000000020004" pitchFamily="2" charset="0"/>
              </a:rPr>
              <a:t>.</a:t>
            </a:r>
          </a:p>
          <a:p>
            <a:r>
              <a:rPr lang="ru-RU" dirty="0">
                <a:solidFill>
                  <a:srgbClr val="1F402F"/>
                </a:solidFill>
                <a:latin typeface="Inter" panose="02000503000000020004" pitchFamily="2" charset="0"/>
                <a:ea typeface="Inter" panose="02000503000000020004" pitchFamily="2" charset="0"/>
              </a:rPr>
              <a:t>Имеет яркий насыщенный аромат. Традиционная балканская обжарка обладает благородной кислинкой и мягким вкусом ягод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AC52948A-F996-4319-9274-2C29DC71D8D7}"/>
              </a:ext>
            </a:extLst>
          </p:cNvPr>
          <p:cNvGrpSpPr/>
          <p:nvPr/>
        </p:nvGrpSpPr>
        <p:grpSpPr>
          <a:xfrm>
            <a:off x="388146" y="7803098"/>
            <a:ext cx="3528106" cy="1099734"/>
            <a:chOff x="388146" y="8370770"/>
            <a:chExt cx="3528106" cy="1099734"/>
          </a:xfrm>
        </p:grpSpPr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5DAFCC90-55E7-48C7-96B4-0E87EAF00811}"/>
                </a:ext>
              </a:extLst>
            </p:cNvPr>
            <p:cNvGrpSpPr/>
            <p:nvPr/>
          </p:nvGrpSpPr>
          <p:grpSpPr>
            <a:xfrm>
              <a:off x="389730" y="8370770"/>
              <a:ext cx="3525725" cy="280045"/>
              <a:chOff x="389730" y="7994522"/>
              <a:chExt cx="3525725" cy="280045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0374629-65BE-4686-82D7-07B7FA820D76}"/>
                  </a:ext>
                </a:extLst>
              </p:cNvPr>
              <p:cNvSpPr txBox="1"/>
              <p:nvPr/>
            </p:nvSpPr>
            <p:spPr>
              <a:xfrm>
                <a:off x="389730" y="7997568"/>
                <a:ext cx="1948221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dirty="0">
                    <a:solidFill>
                      <a:srgbClr val="3B8769"/>
                    </a:solidFill>
                    <a:latin typeface="Inter SemiBold" panose="02000503000000020004" pitchFamily="2" charset="0"/>
                    <a:ea typeface="Inter SemiBold" panose="02000503000000020004" pitchFamily="2" charset="0"/>
                  </a:rPr>
                  <a:t>Кислотность</a:t>
                </a:r>
              </a:p>
            </p:txBody>
          </p:sp>
          <p:pic>
            <p:nvPicPr>
              <p:cNvPr id="28" name="Рисунок 27">
                <a:extLst>
                  <a:ext uri="{FF2B5EF4-FFF2-40B4-BE49-F238E27FC236}">
                    <a16:creationId xmlns:a16="http://schemas.microsoft.com/office/drawing/2014/main" id="{69904D74-0362-4EB3-A9BB-503266DE37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278" t="13889" r="9166" b="10833"/>
              <a:stretch/>
            </p:blipFill>
            <p:spPr>
              <a:xfrm flipH="1">
                <a:off x="2605884" y="7997568"/>
                <a:ext cx="245743" cy="229642"/>
              </a:xfrm>
              <a:prstGeom prst="rect">
                <a:avLst/>
              </a:prstGeom>
            </p:spPr>
          </p:pic>
          <p:pic>
            <p:nvPicPr>
              <p:cNvPr id="29" name="Рисунок 28">
                <a:extLst>
                  <a:ext uri="{FF2B5EF4-FFF2-40B4-BE49-F238E27FC236}">
                    <a16:creationId xmlns:a16="http://schemas.microsoft.com/office/drawing/2014/main" id="{F7608E23-B523-483E-BA4A-18C3DC8F0C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278" t="13889" r="9166" b="10833"/>
              <a:stretch/>
            </p:blipFill>
            <p:spPr>
              <a:xfrm flipH="1">
                <a:off x="2871841" y="7997568"/>
                <a:ext cx="245743" cy="229642"/>
              </a:xfrm>
              <a:prstGeom prst="rect">
                <a:avLst/>
              </a:prstGeom>
            </p:spPr>
          </p:pic>
          <p:pic>
            <p:nvPicPr>
              <p:cNvPr id="30" name="Рисунок 29">
                <a:extLst>
                  <a:ext uri="{FF2B5EF4-FFF2-40B4-BE49-F238E27FC236}">
                    <a16:creationId xmlns:a16="http://schemas.microsoft.com/office/drawing/2014/main" id="{302AD128-35E2-4F50-8D3F-21B921CABA8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278" t="13889" r="9166" b="10833"/>
              <a:stretch/>
            </p:blipFill>
            <p:spPr>
              <a:xfrm flipH="1">
                <a:off x="3137798" y="7997568"/>
                <a:ext cx="245743" cy="229642"/>
              </a:xfrm>
              <a:prstGeom prst="rect">
                <a:avLst/>
              </a:prstGeom>
            </p:spPr>
          </p:pic>
          <p:pic>
            <p:nvPicPr>
              <p:cNvPr id="31" name="Рисунок 30">
                <a:extLst>
                  <a:ext uri="{FF2B5EF4-FFF2-40B4-BE49-F238E27FC236}">
                    <a16:creationId xmlns:a16="http://schemas.microsoft.com/office/drawing/2014/main" id="{612BDCC0-2517-46BE-B9D9-3F23F8D38E8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278" t="13889" r="9166" b="10833"/>
              <a:stretch/>
            </p:blipFill>
            <p:spPr>
              <a:xfrm flipH="1">
                <a:off x="3403755" y="7994522"/>
                <a:ext cx="245743" cy="229642"/>
              </a:xfrm>
              <a:prstGeom prst="rect">
                <a:avLst/>
              </a:prstGeom>
            </p:spPr>
          </p:pic>
          <p:pic>
            <p:nvPicPr>
              <p:cNvPr id="32" name="Рисунок 31">
                <a:extLst>
                  <a:ext uri="{FF2B5EF4-FFF2-40B4-BE49-F238E27FC236}">
                    <a16:creationId xmlns:a16="http://schemas.microsoft.com/office/drawing/2014/main" id="{043B7F23-83F8-4938-946F-9E6825128FE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278" t="13889" r="9166" b="10833"/>
              <a:stretch/>
            </p:blipFill>
            <p:spPr>
              <a:xfrm flipH="1">
                <a:off x="3669712" y="7994522"/>
                <a:ext cx="245743" cy="229642"/>
              </a:xfrm>
              <a:prstGeom prst="rect">
                <a:avLst/>
              </a:prstGeom>
            </p:spPr>
          </p:pic>
        </p:grpSp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F57CA853-C1E4-4669-A558-EA44BFF6D35B}"/>
                </a:ext>
              </a:extLst>
            </p:cNvPr>
            <p:cNvGrpSpPr/>
            <p:nvPr/>
          </p:nvGrpSpPr>
          <p:grpSpPr>
            <a:xfrm>
              <a:off x="388146" y="8780615"/>
              <a:ext cx="3528106" cy="280045"/>
              <a:chOff x="388146" y="8571412"/>
              <a:chExt cx="3528106" cy="280045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EF90249-2691-4E28-A5E4-6A384377C3FB}"/>
                  </a:ext>
                </a:extLst>
              </p:cNvPr>
              <p:cNvSpPr txBox="1"/>
              <p:nvPr/>
            </p:nvSpPr>
            <p:spPr>
              <a:xfrm>
                <a:off x="388146" y="8574458"/>
                <a:ext cx="1948221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dirty="0">
                    <a:solidFill>
                      <a:srgbClr val="3B8769"/>
                    </a:solidFill>
                    <a:latin typeface="Inter SemiBold" panose="02000503000000020004" pitchFamily="2" charset="0"/>
                    <a:ea typeface="Inter SemiBold" panose="02000503000000020004" pitchFamily="2" charset="0"/>
                  </a:rPr>
                  <a:t>Крепость</a:t>
                </a:r>
              </a:p>
            </p:txBody>
          </p:sp>
          <p:pic>
            <p:nvPicPr>
              <p:cNvPr id="22" name="Рисунок 21">
                <a:extLst>
                  <a:ext uri="{FF2B5EF4-FFF2-40B4-BE49-F238E27FC236}">
                    <a16:creationId xmlns:a16="http://schemas.microsoft.com/office/drawing/2014/main" id="{837EC1DF-8C4D-4D2D-BD1A-AED6BDFA666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278" t="13889" r="9166" b="10833"/>
              <a:stretch/>
            </p:blipFill>
            <p:spPr>
              <a:xfrm flipH="1">
                <a:off x="2606681" y="8574458"/>
                <a:ext cx="245743" cy="229642"/>
              </a:xfrm>
              <a:prstGeom prst="rect">
                <a:avLst/>
              </a:prstGeom>
            </p:spPr>
          </p:pic>
          <p:pic>
            <p:nvPicPr>
              <p:cNvPr id="23" name="Рисунок 22">
                <a:extLst>
                  <a:ext uri="{FF2B5EF4-FFF2-40B4-BE49-F238E27FC236}">
                    <a16:creationId xmlns:a16="http://schemas.microsoft.com/office/drawing/2014/main" id="{4E9A19C1-3AF6-410F-9C44-59E5E02013E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278" t="13889" r="9166" b="10833"/>
              <a:stretch/>
            </p:blipFill>
            <p:spPr>
              <a:xfrm flipH="1">
                <a:off x="2872638" y="8574458"/>
                <a:ext cx="245743" cy="229642"/>
              </a:xfrm>
              <a:prstGeom prst="rect">
                <a:avLst/>
              </a:prstGeom>
            </p:spPr>
          </p:pic>
          <p:pic>
            <p:nvPicPr>
              <p:cNvPr id="24" name="Рисунок 23">
                <a:extLst>
                  <a:ext uri="{FF2B5EF4-FFF2-40B4-BE49-F238E27FC236}">
                    <a16:creationId xmlns:a16="http://schemas.microsoft.com/office/drawing/2014/main" id="{7378B17B-03D8-4910-ABEA-21CC85512B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278" t="13889" r="9166" b="10833"/>
              <a:stretch/>
            </p:blipFill>
            <p:spPr>
              <a:xfrm flipH="1">
                <a:off x="3138595" y="8574458"/>
                <a:ext cx="245743" cy="229642"/>
              </a:xfrm>
              <a:prstGeom prst="rect">
                <a:avLst/>
              </a:prstGeom>
            </p:spPr>
          </p:pic>
          <p:pic>
            <p:nvPicPr>
              <p:cNvPr id="25" name="Рисунок 24">
                <a:extLst>
                  <a:ext uri="{FF2B5EF4-FFF2-40B4-BE49-F238E27FC236}">
                    <a16:creationId xmlns:a16="http://schemas.microsoft.com/office/drawing/2014/main" id="{3E9E06ED-7E2D-4A42-9F92-755BDC4479D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278" t="13889" r="9166" b="10833"/>
              <a:stretch/>
            </p:blipFill>
            <p:spPr>
              <a:xfrm flipH="1">
                <a:off x="3404552" y="8571412"/>
                <a:ext cx="245743" cy="229642"/>
              </a:xfrm>
              <a:prstGeom prst="rect">
                <a:avLst/>
              </a:prstGeom>
            </p:spPr>
          </p:pic>
          <p:pic>
            <p:nvPicPr>
              <p:cNvPr id="26" name="Рисунок 25">
                <a:extLst>
                  <a:ext uri="{FF2B5EF4-FFF2-40B4-BE49-F238E27FC236}">
                    <a16:creationId xmlns:a16="http://schemas.microsoft.com/office/drawing/2014/main" id="{80DDCDD5-6178-45B0-B243-7A672523EF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278" t="13889" r="9166" b="10833"/>
              <a:stretch/>
            </p:blipFill>
            <p:spPr>
              <a:xfrm flipH="1">
                <a:off x="3670509" y="8571412"/>
                <a:ext cx="245743" cy="229642"/>
              </a:xfrm>
              <a:prstGeom prst="rect">
                <a:avLst/>
              </a:prstGeom>
            </p:spPr>
          </p:pic>
        </p:grpSp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33412C3B-0AE6-436A-94BE-1F1DBF3A0797}"/>
                </a:ext>
              </a:extLst>
            </p:cNvPr>
            <p:cNvGrpSpPr/>
            <p:nvPr/>
          </p:nvGrpSpPr>
          <p:grpSpPr>
            <a:xfrm>
              <a:off x="388146" y="9190459"/>
              <a:ext cx="3528106" cy="280045"/>
              <a:chOff x="388146" y="9142829"/>
              <a:chExt cx="3528106" cy="280045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8F52D0D-3EB3-4A2B-A68A-C83BE5FB7A5C}"/>
                  </a:ext>
                </a:extLst>
              </p:cNvPr>
              <p:cNvSpPr txBox="1"/>
              <p:nvPr/>
            </p:nvSpPr>
            <p:spPr>
              <a:xfrm>
                <a:off x="388146" y="9145875"/>
                <a:ext cx="1948221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dirty="0">
                    <a:solidFill>
                      <a:srgbClr val="3B8769"/>
                    </a:solidFill>
                    <a:latin typeface="Inter SemiBold" panose="02000503000000020004" pitchFamily="2" charset="0"/>
                    <a:ea typeface="Inter SemiBold" panose="02000503000000020004" pitchFamily="2" charset="0"/>
                  </a:rPr>
                  <a:t>Горечь</a:t>
                </a:r>
              </a:p>
            </p:txBody>
          </p:sp>
          <p:pic>
            <p:nvPicPr>
              <p:cNvPr id="16" name="Рисунок 15">
                <a:extLst>
                  <a:ext uri="{FF2B5EF4-FFF2-40B4-BE49-F238E27FC236}">
                    <a16:creationId xmlns:a16="http://schemas.microsoft.com/office/drawing/2014/main" id="{430BB3CD-8AA4-4363-B64A-25F5A825DB6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278" t="13889" r="9166" b="10833"/>
              <a:stretch/>
            </p:blipFill>
            <p:spPr>
              <a:xfrm flipH="1">
                <a:off x="2606681" y="9145875"/>
                <a:ext cx="245743" cy="229642"/>
              </a:xfrm>
              <a:prstGeom prst="rect">
                <a:avLst/>
              </a:prstGeom>
            </p:spPr>
          </p:pic>
          <p:pic>
            <p:nvPicPr>
              <p:cNvPr id="17" name="Рисунок 16">
                <a:extLst>
                  <a:ext uri="{FF2B5EF4-FFF2-40B4-BE49-F238E27FC236}">
                    <a16:creationId xmlns:a16="http://schemas.microsoft.com/office/drawing/2014/main" id="{EDE8D9FD-6938-47DE-A1AF-634A7C84F09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278" t="13889" r="9166" b="10833"/>
              <a:stretch/>
            </p:blipFill>
            <p:spPr>
              <a:xfrm flipH="1">
                <a:off x="2872638" y="9145875"/>
                <a:ext cx="245743" cy="229642"/>
              </a:xfrm>
              <a:prstGeom prst="rect">
                <a:avLst/>
              </a:prstGeom>
            </p:spPr>
          </p:pic>
          <p:pic>
            <p:nvPicPr>
              <p:cNvPr id="18" name="Рисунок 17">
                <a:extLst>
                  <a:ext uri="{FF2B5EF4-FFF2-40B4-BE49-F238E27FC236}">
                    <a16:creationId xmlns:a16="http://schemas.microsoft.com/office/drawing/2014/main" id="{4A210081-117D-413D-A6A1-E89A832893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278" t="13889" r="9166" b="10833"/>
              <a:stretch/>
            </p:blipFill>
            <p:spPr>
              <a:xfrm flipH="1">
                <a:off x="3138595" y="9145875"/>
                <a:ext cx="245743" cy="229642"/>
              </a:xfrm>
              <a:prstGeom prst="rect">
                <a:avLst/>
              </a:prstGeom>
            </p:spPr>
          </p:pic>
          <p:pic>
            <p:nvPicPr>
              <p:cNvPr id="19" name="Рисунок 18">
                <a:extLst>
                  <a:ext uri="{FF2B5EF4-FFF2-40B4-BE49-F238E27FC236}">
                    <a16:creationId xmlns:a16="http://schemas.microsoft.com/office/drawing/2014/main" id="{9F7FF0B2-4C0D-4FC8-96FF-060C5DC4876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278" t="13889" r="9166" b="10833"/>
              <a:stretch/>
            </p:blipFill>
            <p:spPr>
              <a:xfrm flipH="1">
                <a:off x="3404552" y="9142829"/>
                <a:ext cx="245743" cy="229642"/>
              </a:xfrm>
              <a:prstGeom prst="rect">
                <a:avLst/>
              </a:prstGeom>
            </p:spPr>
          </p:pic>
          <p:pic>
            <p:nvPicPr>
              <p:cNvPr id="20" name="Рисунок 19">
                <a:extLst>
                  <a:ext uri="{FF2B5EF4-FFF2-40B4-BE49-F238E27FC236}">
                    <a16:creationId xmlns:a16="http://schemas.microsoft.com/office/drawing/2014/main" id="{987419B9-DFB9-40EC-8688-FB1495EFBAE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278" t="13889" r="9166" b="10833"/>
              <a:stretch/>
            </p:blipFill>
            <p:spPr>
              <a:xfrm flipH="1">
                <a:off x="3670509" y="9142829"/>
                <a:ext cx="245743" cy="229642"/>
              </a:xfrm>
              <a:prstGeom prst="rect">
                <a:avLst/>
              </a:prstGeom>
            </p:spPr>
          </p:pic>
        </p:grpSp>
      </p:grp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AC4AA56-06E2-4620-B714-181E7263DFCA}"/>
              </a:ext>
            </a:extLst>
          </p:cNvPr>
          <p:cNvSpPr/>
          <p:nvPr/>
        </p:nvSpPr>
        <p:spPr>
          <a:xfrm>
            <a:off x="7237413" y="6771480"/>
            <a:ext cx="4738687" cy="4667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03190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6E1566F3-F353-4B51-8F05-84A6ACAF7D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3" t="6392" r="14322"/>
          <a:stretch/>
        </p:blipFill>
        <p:spPr>
          <a:xfrm>
            <a:off x="2403149" y="1553957"/>
            <a:ext cx="1946601" cy="4169291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91D1BF-1C8A-4A9E-8243-8A061AF327B8}"/>
              </a:ext>
            </a:extLst>
          </p:cNvPr>
          <p:cNvSpPr txBox="1"/>
          <p:nvPr/>
        </p:nvSpPr>
        <p:spPr>
          <a:xfrm>
            <a:off x="390524" y="5981506"/>
            <a:ext cx="67468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dirty="0">
                <a:solidFill>
                  <a:srgbClr val="3B8769"/>
                </a:solidFill>
                <a:latin typeface="Inter SemiBold" panose="02000503000000020004" pitchFamily="2" charset="0"/>
                <a:ea typeface="Inter SemiBold" panose="02000503000000020004" pitchFamily="2" charset="0"/>
              </a:rPr>
              <a:t>5</a:t>
            </a:r>
            <a:r>
              <a:rPr lang="en-US" dirty="0">
                <a:solidFill>
                  <a:srgbClr val="3B8769"/>
                </a:solidFill>
                <a:latin typeface="Inter SemiBold" panose="02000503000000020004" pitchFamily="2" charset="0"/>
                <a:ea typeface="Inter SemiBold" panose="02000503000000020004" pitchFamily="2" charset="0"/>
              </a:rPr>
              <a:t>00 </a:t>
            </a:r>
            <a:r>
              <a:rPr lang="ru-RU" dirty="0">
                <a:solidFill>
                  <a:srgbClr val="3B8769"/>
                </a:solidFill>
                <a:latin typeface="Inter SemiBold" panose="02000503000000020004" pitchFamily="2" charset="0"/>
                <a:ea typeface="Inter SemiBold" panose="02000503000000020004" pitchFamily="2" charset="0"/>
              </a:rPr>
              <a:t>г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58B3F9-CE4F-4C69-9FA6-6B1150AFE650}"/>
              </a:ext>
            </a:extLst>
          </p:cNvPr>
          <p:cNvSpPr txBox="1"/>
          <p:nvPr/>
        </p:nvSpPr>
        <p:spPr>
          <a:xfrm>
            <a:off x="392905" y="6348216"/>
            <a:ext cx="6048376" cy="16158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dirty="0">
                <a:solidFill>
                  <a:srgbClr val="1F402F"/>
                </a:solidFill>
                <a:latin typeface="Inter" panose="02000503000000020004" pitchFamily="2" charset="0"/>
                <a:ea typeface="Inter" panose="02000503000000020004" pitchFamily="2" charset="0"/>
              </a:rPr>
              <a:t>Состав: </a:t>
            </a:r>
            <a:r>
              <a:rPr lang="en-US" dirty="0">
                <a:solidFill>
                  <a:srgbClr val="1F402F"/>
                </a:solidFill>
                <a:latin typeface="Inter" panose="02000503000000020004" pitchFamily="2" charset="0"/>
                <a:ea typeface="Inter" panose="02000503000000020004" pitchFamily="2" charset="0"/>
              </a:rPr>
              <a:t>7</a:t>
            </a:r>
            <a:r>
              <a:rPr lang="ru-RU" dirty="0">
                <a:solidFill>
                  <a:srgbClr val="1F402F"/>
                </a:solidFill>
                <a:latin typeface="Inter" panose="02000503000000020004" pitchFamily="2" charset="0"/>
                <a:ea typeface="Inter" panose="02000503000000020004" pitchFamily="2" charset="0"/>
              </a:rPr>
              <a:t>0% арабика, </a:t>
            </a:r>
            <a:r>
              <a:rPr lang="en-US" dirty="0">
                <a:solidFill>
                  <a:srgbClr val="1F402F"/>
                </a:solidFill>
                <a:latin typeface="Inter" panose="02000503000000020004" pitchFamily="2" charset="0"/>
                <a:ea typeface="Inter" panose="02000503000000020004" pitchFamily="2" charset="0"/>
              </a:rPr>
              <a:t>3</a:t>
            </a:r>
            <a:r>
              <a:rPr lang="ru-RU" dirty="0">
                <a:solidFill>
                  <a:srgbClr val="1F402F"/>
                </a:solidFill>
                <a:latin typeface="Inter" panose="02000503000000020004" pitchFamily="2" charset="0"/>
                <a:ea typeface="Inter" panose="02000503000000020004" pitchFamily="2" charset="0"/>
              </a:rPr>
              <a:t>0% </a:t>
            </a:r>
            <a:r>
              <a:rPr lang="ru-RU" dirty="0" err="1">
                <a:solidFill>
                  <a:srgbClr val="1F402F"/>
                </a:solidFill>
                <a:latin typeface="Inter" panose="02000503000000020004" pitchFamily="2" charset="0"/>
                <a:ea typeface="Inter" panose="02000503000000020004" pitchFamily="2" charset="0"/>
              </a:rPr>
              <a:t>робуста</a:t>
            </a:r>
            <a:r>
              <a:rPr lang="ru-RU" dirty="0">
                <a:solidFill>
                  <a:srgbClr val="1F402F"/>
                </a:solidFill>
                <a:latin typeface="Inter" panose="02000503000000020004" pitchFamily="2" charset="0"/>
                <a:ea typeface="Inter" panose="02000503000000020004" pitchFamily="2" charset="0"/>
              </a:rPr>
              <a:t>.</a:t>
            </a:r>
          </a:p>
          <a:p>
            <a:pPr>
              <a:lnSpc>
                <a:spcPts val="1800"/>
              </a:lnSpc>
            </a:pPr>
            <a:r>
              <a:rPr lang="ru-RU" dirty="0">
                <a:solidFill>
                  <a:srgbClr val="1F402F"/>
                </a:solidFill>
                <a:latin typeface="Inter" panose="02000503000000020004" pitchFamily="2" charset="0"/>
                <a:ea typeface="Inter" panose="02000503000000020004" pitchFamily="2" charset="0"/>
              </a:rPr>
              <a:t>Имеет яркий насыщенный аромат. Ощущается баланс кислинки и горчинки. Обладает оттенками вкуса темного шоколада, грецкого ореха </a:t>
            </a:r>
            <a:br>
              <a:rPr lang="ru-RU" dirty="0">
                <a:solidFill>
                  <a:srgbClr val="1F402F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ru-RU" dirty="0">
                <a:solidFill>
                  <a:srgbClr val="1F402F"/>
                </a:solidFill>
                <a:latin typeface="Inter" panose="02000503000000020004" pitchFamily="2" charset="0"/>
                <a:ea typeface="Inter" panose="02000503000000020004" pitchFamily="2" charset="0"/>
              </a:rPr>
              <a:t>и сухофруктов. Кофе получается достаточно маслянистым. Даже при заваривании в кофемашине нет лишней кислотности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AC52948A-F996-4319-9274-2C29DC71D8D7}"/>
              </a:ext>
            </a:extLst>
          </p:cNvPr>
          <p:cNvGrpSpPr/>
          <p:nvPr/>
        </p:nvGrpSpPr>
        <p:grpSpPr>
          <a:xfrm>
            <a:off x="388146" y="8306330"/>
            <a:ext cx="3528106" cy="1099734"/>
            <a:chOff x="388146" y="8370770"/>
            <a:chExt cx="3528106" cy="1099734"/>
          </a:xfrm>
        </p:grpSpPr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5DAFCC90-55E7-48C7-96B4-0E87EAF00811}"/>
                </a:ext>
              </a:extLst>
            </p:cNvPr>
            <p:cNvGrpSpPr/>
            <p:nvPr/>
          </p:nvGrpSpPr>
          <p:grpSpPr>
            <a:xfrm>
              <a:off x="389730" y="8370770"/>
              <a:ext cx="3525725" cy="280045"/>
              <a:chOff x="389730" y="7994522"/>
              <a:chExt cx="3525725" cy="280045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0374629-65BE-4686-82D7-07B7FA820D76}"/>
                  </a:ext>
                </a:extLst>
              </p:cNvPr>
              <p:cNvSpPr txBox="1"/>
              <p:nvPr/>
            </p:nvSpPr>
            <p:spPr>
              <a:xfrm>
                <a:off x="389730" y="7997568"/>
                <a:ext cx="1948221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dirty="0">
                    <a:solidFill>
                      <a:srgbClr val="3B8769"/>
                    </a:solidFill>
                    <a:latin typeface="Inter SemiBold" panose="02000503000000020004" pitchFamily="2" charset="0"/>
                    <a:ea typeface="Inter SemiBold" panose="02000503000000020004" pitchFamily="2" charset="0"/>
                  </a:rPr>
                  <a:t>Кислотность</a:t>
                </a:r>
              </a:p>
            </p:txBody>
          </p:sp>
          <p:pic>
            <p:nvPicPr>
              <p:cNvPr id="28" name="Рисунок 27">
                <a:extLst>
                  <a:ext uri="{FF2B5EF4-FFF2-40B4-BE49-F238E27FC236}">
                    <a16:creationId xmlns:a16="http://schemas.microsoft.com/office/drawing/2014/main" id="{69904D74-0362-4EB3-A9BB-503266DE37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278" t="13889" r="9166" b="10833"/>
              <a:stretch/>
            </p:blipFill>
            <p:spPr>
              <a:xfrm flipH="1">
                <a:off x="2605884" y="7997568"/>
                <a:ext cx="245743" cy="229642"/>
              </a:xfrm>
              <a:prstGeom prst="rect">
                <a:avLst/>
              </a:prstGeom>
            </p:spPr>
          </p:pic>
          <p:pic>
            <p:nvPicPr>
              <p:cNvPr id="29" name="Рисунок 28">
                <a:extLst>
                  <a:ext uri="{FF2B5EF4-FFF2-40B4-BE49-F238E27FC236}">
                    <a16:creationId xmlns:a16="http://schemas.microsoft.com/office/drawing/2014/main" id="{F7608E23-B523-483E-BA4A-18C3DC8F0C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278" t="13889" r="9166" b="10833"/>
              <a:stretch/>
            </p:blipFill>
            <p:spPr>
              <a:xfrm flipH="1">
                <a:off x="2871841" y="7997568"/>
                <a:ext cx="245743" cy="229642"/>
              </a:xfrm>
              <a:prstGeom prst="rect">
                <a:avLst/>
              </a:prstGeom>
            </p:spPr>
          </p:pic>
          <p:pic>
            <p:nvPicPr>
              <p:cNvPr id="30" name="Рисунок 29">
                <a:extLst>
                  <a:ext uri="{FF2B5EF4-FFF2-40B4-BE49-F238E27FC236}">
                    <a16:creationId xmlns:a16="http://schemas.microsoft.com/office/drawing/2014/main" id="{302AD128-35E2-4F50-8D3F-21B921CABA8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278" t="13889" r="9166" b="10833"/>
              <a:stretch/>
            </p:blipFill>
            <p:spPr>
              <a:xfrm flipH="1">
                <a:off x="3137798" y="7997568"/>
                <a:ext cx="245743" cy="229642"/>
              </a:xfrm>
              <a:prstGeom prst="rect">
                <a:avLst/>
              </a:prstGeom>
            </p:spPr>
          </p:pic>
          <p:pic>
            <p:nvPicPr>
              <p:cNvPr id="31" name="Рисунок 30">
                <a:extLst>
                  <a:ext uri="{FF2B5EF4-FFF2-40B4-BE49-F238E27FC236}">
                    <a16:creationId xmlns:a16="http://schemas.microsoft.com/office/drawing/2014/main" id="{612BDCC0-2517-46BE-B9D9-3F23F8D38E8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278" t="13889" r="9166" b="10833"/>
              <a:stretch/>
            </p:blipFill>
            <p:spPr>
              <a:xfrm flipH="1">
                <a:off x="3403755" y="7994522"/>
                <a:ext cx="245743" cy="229642"/>
              </a:xfrm>
              <a:prstGeom prst="rect">
                <a:avLst/>
              </a:prstGeom>
            </p:spPr>
          </p:pic>
          <p:pic>
            <p:nvPicPr>
              <p:cNvPr id="32" name="Рисунок 31">
                <a:extLst>
                  <a:ext uri="{FF2B5EF4-FFF2-40B4-BE49-F238E27FC236}">
                    <a16:creationId xmlns:a16="http://schemas.microsoft.com/office/drawing/2014/main" id="{043B7F23-83F8-4938-946F-9E6825128FE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278" t="13889" r="9166" b="10833"/>
              <a:stretch/>
            </p:blipFill>
            <p:spPr>
              <a:xfrm flipH="1">
                <a:off x="3669712" y="7994522"/>
                <a:ext cx="245743" cy="229642"/>
              </a:xfrm>
              <a:prstGeom prst="rect">
                <a:avLst/>
              </a:prstGeom>
            </p:spPr>
          </p:pic>
        </p:grpSp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F57CA853-C1E4-4669-A558-EA44BFF6D35B}"/>
                </a:ext>
              </a:extLst>
            </p:cNvPr>
            <p:cNvGrpSpPr/>
            <p:nvPr/>
          </p:nvGrpSpPr>
          <p:grpSpPr>
            <a:xfrm>
              <a:off x="388146" y="8780615"/>
              <a:ext cx="3528106" cy="280045"/>
              <a:chOff x="388146" y="8571412"/>
              <a:chExt cx="3528106" cy="280045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EF90249-2691-4E28-A5E4-6A384377C3FB}"/>
                  </a:ext>
                </a:extLst>
              </p:cNvPr>
              <p:cNvSpPr txBox="1"/>
              <p:nvPr/>
            </p:nvSpPr>
            <p:spPr>
              <a:xfrm>
                <a:off x="388146" y="8574458"/>
                <a:ext cx="1948221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dirty="0">
                    <a:solidFill>
                      <a:srgbClr val="3B8769"/>
                    </a:solidFill>
                    <a:latin typeface="Inter SemiBold" panose="02000503000000020004" pitchFamily="2" charset="0"/>
                    <a:ea typeface="Inter SemiBold" panose="02000503000000020004" pitchFamily="2" charset="0"/>
                  </a:rPr>
                  <a:t>Крепость</a:t>
                </a:r>
              </a:p>
            </p:txBody>
          </p:sp>
          <p:pic>
            <p:nvPicPr>
              <p:cNvPr id="22" name="Рисунок 21">
                <a:extLst>
                  <a:ext uri="{FF2B5EF4-FFF2-40B4-BE49-F238E27FC236}">
                    <a16:creationId xmlns:a16="http://schemas.microsoft.com/office/drawing/2014/main" id="{837EC1DF-8C4D-4D2D-BD1A-AED6BDFA666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278" t="13889" r="9166" b="10833"/>
              <a:stretch/>
            </p:blipFill>
            <p:spPr>
              <a:xfrm flipH="1">
                <a:off x="2606681" y="8574458"/>
                <a:ext cx="245743" cy="229642"/>
              </a:xfrm>
              <a:prstGeom prst="rect">
                <a:avLst/>
              </a:prstGeom>
            </p:spPr>
          </p:pic>
          <p:pic>
            <p:nvPicPr>
              <p:cNvPr id="23" name="Рисунок 22">
                <a:extLst>
                  <a:ext uri="{FF2B5EF4-FFF2-40B4-BE49-F238E27FC236}">
                    <a16:creationId xmlns:a16="http://schemas.microsoft.com/office/drawing/2014/main" id="{4E9A19C1-3AF6-410F-9C44-59E5E02013E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278" t="13889" r="9166" b="10833"/>
              <a:stretch/>
            </p:blipFill>
            <p:spPr>
              <a:xfrm flipH="1">
                <a:off x="2872638" y="8574458"/>
                <a:ext cx="245743" cy="229642"/>
              </a:xfrm>
              <a:prstGeom prst="rect">
                <a:avLst/>
              </a:prstGeom>
            </p:spPr>
          </p:pic>
          <p:pic>
            <p:nvPicPr>
              <p:cNvPr id="24" name="Рисунок 23">
                <a:extLst>
                  <a:ext uri="{FF2B5EF4-FFF2-40B4-BE49-F238E27FC236}">
                    <a16:creationId xmlns:a16="http://schemas.microsoft.com/office/drawing/2014/main" id="{7378B17B-03D8-4910-ABEA-21CC85512B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278" t="13889" r="9166" b="10833"/>
              <a:stretch/>
            </p:blipFill>
            <p:spPr>
              <a:xfrm flipH="1">
                <a:off x="3138595" y="8574458"/>
                <a:ext cx="245743" cy="229642"/>
              </a:xfrm>
              <a:prstGeom prst="rect">
                <a:avLst/>
              </a:prstGeom>
            </p:spPr>
          </p:pic>
          <p:pic>
            <p:nvPicPr>
              <p:cNvPr id="25" name="Рисунок 24">
                <a:extLst>
                  <a:ext uri="{FF2B5EF4-FFF2-40B4-BE49-F238E27FC236}">
                    <a16:creationId xmlns:a16="http://schemas.microsoft.com/office/drawing/2014/main" id="{3E9E06ED-7E2D-4A42-9F92-755BDC4479D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278" t="13889" r="9166" b="10833"/>
              <a:stretch/>
            </p:blipFill>
            <p:spPr>
              <a:xfrm flipH="1">
                <a:off x="3404552" y="8571412"/>
                <a:ext cx="245743" cy="229642"/>
              </a:xfrm>
              <a:prstGeom prst="rect">
                <a:avLst/>
              </a:prstGeom>
            </p:spPr>
          </p:pic>
          <p:pic>
            <p:nvPicPr>
              <p:cNvPr id="26" name="Рисунок 25">
                <a:extLst>
                  <a:ext uri="{FF2B5EF4-FFF2-40B4-BE49-F238E27FC236}">
                    <a16:creationId xmlns:a16="http://schemas.microsoft.com/office/drawing/2014/main" id="{80DDCDD5-6178-45B0-B243-7A672523EF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278" t="13889" r="9166" b="10833"/>
              <a:stretch/>
            </p:blipFill>
            <p:spPr>
              <a:xfrm flipH="1">
                <a:off x="3670509" y="8571412"/>
                <a:ext cx="245743" cy="229642"/>
              </a:xfrm>
              <a:prstGeom prst="rect">
                <a:avLst/>
              </a:prstGeom>
            </p:spPr>
          </p:pic>
        </p:grpSp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33412C3B-0AE6-436A-94BE-1F1DBF3A0797}"/>
                </a:ext>
              </a:extLst>
            </p:cNvPr>
            <p:cNvGrpSpPr/>
            <p:nvPr/>
          </p:nvGrpSpPr>
          <p:grpSpPr>
            <a:xfrm>
              <a:off x="388146" y="9190459"/>
              <a:ext cx="3528106" cy="280045"/>
              <a:chOff x="388146" y="9142829"/>
              <a:chExt cx="3528106" cy="280045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8F52D0D-3EB3-4A2B-A68A-C83BE5FB7A5C}"/>
                  </a:ext>
                </a:extLst>
              </p:cNvPr>
              <p:cNvSpPr txBox="1"/>
              <p:nvPr/>
            </p:nvSpPr>
            <p:spPr>
              <a:xfrm>
                <a:off x="388146" y="9145875"/>
                <a:ext cx="1948221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dirty="0">
                    <a:solidFill>
                      <a:srgbClr val="3B8769"/>
                    </a:solidFill>
                    <a:latin typeface="Inter SemiBold" panose="02000503000000020004" pitchFamily="2" charset="0"/>
                    <a:ea typeface="Inter SemiBold" panose="02000503000000020004" pitchFamily="2" charset="0"/>
                  </a:rPr>
                  <a:t>Горечь</a:t>
                </a:r>
              </a:p>
            </p:txBody>
          </p:sp>
          <p:pic>
            <p:nvPicPr>
              <p:cNvPr id="16" name="Рисунок 15">
                <a:extLst>
                  <a:ext uri="{FF2B5EF4-FFF2-40B4-BE49-F238E27FC236}">
                    <a16:creationId xmlns:a16="http://schemas.microsoft.com/office/drawing/2014/main" id="{430BB3CD-8AA4-4363-B64A-25F5A825DB6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278" t="13889" r="9166" b="10833"/>
              <a:stretch/>
            </p:blipFill>
            <p:spPr>
              <a:xfrm flipH="1">
                <a:off x="2606681" y="9145875"/>
                <a:ext cx="245743" cy="229642"/>
              </a:xfrm>
              <a:prstGeom prst="rect">
                <a:avLst/>
              </a:prstGeom>
            </p:spPr>
          </p:pic>
          <p:pic>
            <p:nvPicPr>
              <p:cNvPr id="17" name="Рисунок 16">
                <a:extLst>
                  <a:ext uri="{FF2B5EF4-FFF2-40B4-BE49-F238E27FC236}">
                    <a16:creationId xmlns:a16="http://schemas.microsoft.com/office/drawing/2014/main" id="{EDE8D9FD-6938-47DE-A1AF-634A7C84F09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278" t="13889" r="9166" b="10833"/>
              <a:stretch/>
            </p:blipFill>
            <p:spPr>
              <a:xfrm flipH="1">
                <a:off x="2872638" y="9145875"/>
                <a:ext cx="245743" cy="229642"/>
              </a:xfrm>
              <a:prstGeom prst="rect">
                <a:avLst/>
              </a:prstGeom>
            </p:spPr>
          </p:pic>
          <p:pic>
            <p:nvPicPr>
              <p:cNvPr id="18" name="Рисунок 17">
                <a:extLst>
                  <a:ext uri="{FF2B5EF4-FFF2-40B4-BE49-F238E27FC236}">
                    <a16:creationId xmlns:a16="http://schemas.microsoft.com/office/drawing/2014/main" id="{4A210081-117D-413D-A6A1-E89A832893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278" t="13889" r="9166" b="10833"/>
              <a:stretch/>
            </p:blipFill>
            <p:spPr>
              <a:xfrm flipH="1">
                <a:off x="3138595" y="9145875"/>
                <a:ext cx="245743" cy="229642"/>
              </a:xfrm>
              <a:prstGeom prst="rect">
                <a:avLst/>
              </a:prstGeom>
            </p:spPr>
          </p:pic>
          <p:pic>
            <p:nvPicPr>
              <p:cNvPr id="19" name="Рисунок 18">
                <a:extLst>
                  <a:ext uri="{FF2B5EF4-FFF2-40B4-BE49-F238E27FC236}">
                    <a16:creationId xmlns:a16="http://schemas.microsoft.com/office/drawing/2014/main" id="{9F7FF0B2-4C0D-4FC8-96FF-060C5DC4876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278" t="13889" r="9166" b="10833"/>
              <a:stretch/>
            </p:blipFill>
            <p:spPr>
              <a:xfrm flipH="1">
                <a:off x="3404552" y="9142829"/>
                <a:ext cx="245743" cy="229642"/>
              </a:xfrm>
              <a:prstGeom prst="rect">
                <a:avLst/>
              </a:prstGeom>
            </p:spPr>
          </p:pic>
          <p:pic>
            <p:nvPicPr>
              <p:cNvPr id="20" name="Рисунок 19">
                <a:extLst>
                  <a:ext uri="{FF2B5EF4-FFF2-40B4-BE49-F238E27FC236}">
                    <a16:creationId xmlns:a16="http://schemas.microsoft.com/office/drawing/2014/main" id="{987419B9-DFB9-40EC-8688-FB1495EFBAE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278" t="13889" r="9166" b="10833"/>
              <a:stretch/>
            </p:blipFill>
            <p:spPr>
              <a:xfrm flipH="1">
                <a:off x="3670509" y="9142829"/>
                <a:ext cx="245743" cy="229642"/>
              </a:xfrm>
              <a:prstGeom prst="rect">
                <a:avLst/>
              </a:prstGeom>
            </p:spPr>
          </p:pic>
        </p:grp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D62704ED-2062-44FD-9A42-2917E85E7967}"/>
              </a:ext>
            </a:extLst>
          </p:cNvPr>
          <p:cNvGrpSpPr/>
          <p:nvPr/>
        </p:nvGrpSpPr>
        <p:grpSpPr>
          <a:xfrm>
            <a:off x="386557" y="404814"/>
            <a:ext cx="5240337" cy="745201"/>
            <a:chOff x="386557" y="407989"/>
            <a:chExt cx="5240337" cy="745201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C1C5974-EE8C-4AF0-9259-A4659E2606CE}"/>
                </a:ext>
              </a:extLst>
            </p:cNvPr>
            <p:cNvSpPr txBox="1"/>
            <p:nvPr/>
          </p:nvSpPr>
          <p:spPr>
            <a:xfrm>
              <a:off x="386557" y="407989"/>
              <a:ext cx="5240337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2800" dirty="0">
                  <a:solidFill>
                    <a:srgbClr val="1F402F"/>
                  </a:solidFill>
                  <a:latin typeface="Inter ExtraBold" panose="02000503000000020004" pitchFamily="2" charset="0"/>
                  <a:ea typeface="Inter ExtraBold" panose="02000503000000020004" pitchFamily="2" charset="0"/>
                </a:rPr>
                <a:t>Кофе </a:t>
              </a:r>
              <a:r>
                <a:rPr lang="en-US" sz="2800" dirty="0" err="1">
                  <a:solidFill>
                    <a:srgbClr val="1F402F"/>
                  </a:solidFill>
                  <a:latin typeface="Inter ExtraBold" panose="02000503000000020004" pitchFamily="2" charset="0"/>
                  <a:ea typeface="Inter ExtraBold" panose="02000503000000020004" pitchFamily="2" charset="0"/>
                </a:rPr>
                <a:t>Balkanoza</a:t>
              </a:r>
              <a:r>
                <a:rPr lang="en-US" sz="2800" dirty="0">
                  <a:solidFill>
                    <a:srgbClr val="1F402F"/>
                  </a:solidFill>
                  <a:latin typeface="Inter ExtraBold" panose="02000503000000020004" pitchFamily="2" charset="0"/>
                  <a:ea typeface="Inter ExtraBold" panose="02000503000000020004" pitchFamily="2" charset="0"/>
                </a:rPr>
                <a:t> Classic</a:t>
              </a:r>
              <a:endParaRPr lang="ru-RU" sz="2800" dirty="0">
                <a:solidFill>
                  <a:srgbClr val="1F402F"/>
                </a:solidFill>
                <a:latin typeface="Inter ExtraBold" panose="02000503000000020004" pitchFamily="2" charset="0"/>
                <a:ea typeface="Inter ExtraBold" panose="02000503000000020004" pitchFamily="2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580421B-6244-42DD-9233-12109FBE8A0E}"/>
                </a:ext>
              </a:extLst>
            </p:cNvPr>
            <p:cNvSpPr txBox="1"/>
            <p:nvPr/>
          </p:nvSpPr>
          <p:spPr>
            <a:xfrm>
              <a:off x="389733" y="876191"/>
              <a:ext cx="2125662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dirty="0">
                  <a:solidFill>
                    <a:srgbClr val="1F402F"/>
                  </a:solidFill>
                  <a:latin typeface="Inter ExtraLight" panose="02000503000000020004" pitchFamily="2" charset="0"/>
                  <a:ea typeface="Inter ExtraLight" panose="02000503000000020004" pitchFamily="2" charset="0"/>
                </a:rPr>
                <a:t>Средней обжарки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CA03564C-AEBF-4259-B145-6A99E8BE9D56}"/>
              </a:ext>
            </a:extLst>
          </p:cNvPr>
          <p:cNvSpPr txBox="1"/>
          <p:nvPr/>
        </p:nvSpPr>
        <p:spPr>
          <a:xfrm>
            <a:off x="1938334" y="5981506"/>
            <a:ext cx="74057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dirty="0">
                <a:solidFill>
                  <a:srgbClr val="3B8769"/>
                </a:solidFill>
                <a:latin typeface="Inter SemiBold" panose="02000503000000020004" pitchFamily="2" charset="0"/>
                <a:ea typeface="Inter SemiBold" panose="02000503000000020004" pitchFamily="2" charset="0"/>
              </a:rPr>
              <a:t>1</a:t>
            </a:r>
            <a:r>
              <a:rPr lang="en-US" dirty="0">
                <a:solidFill>
                  <a:srgbClr val="3B8769"/>
                </a:solidFill>
                <a:latin typeface="Inter SemiBold" panose="02000503000000020004" pitchFamily="2" charset="0"/>
                <a:ea typeface="Inter SemiBold" panose="02000503000000020004" pitchFamily="2" charset="0"/>
              </a:rPr>
              <a:t>0</a:t>
            </a:r>
            <a:r>
              <a:rPr lang="ru-RU" dirty="0">
                <a:solidFill>
                  <a:srgbClr val="3B8769"/>
                </a:solidFill>
                <a:latin typeface="Inter SemiBold" panose="02000503000000020004" pitchFamily="2" charset="0"/>
                <a:ea typeface="Inter SemiBold" panose="02000503000000020004" pitchFamily="2" charset="0"/>
              </a:rPr>
              <a:t>0</a:t>
            </a:r>
            <a:r>
              <a:rPr lang="en-US" dirty="0">
                <a:solidFill>
                  <a:srgbClr val="3B8769"/>
                </a:solidFill>
                <a:latin typeface="Inter SemiBold" panose="02000503000000020004" pitchFamily="2" charset="0"/>
                <a:ea typeface="Inter SemiBold" panose="02000503000000020004" pitchFamily="2" charset="0"/>
              </a:rPr>
              <a:t>0 </a:t>
            </a:r>
            <a:r>
              <a:rPr lang="ru-RU" dirty="0">
                <a:solidFill>
                  <a:srgbClr val="3B8769"/>
                </a:solidFill>
                <a:latin typeface="Inter SemiBold" panose="02000503000000020004" pitchFamily="2" charset="0"/>
                <a:ea typeface="Inter SemiBold" panose="02000503000000020004" pitchFamily="2" charset="0"/>
              </a:rPr>
              <a:t>г</a:t>
            </a:r>
          </a:p>
        </p:txBody>
      </p:sp>
    </p:spTree>
    <p:extLst>
      <p:ext uri="{BB962C8B-B14F-4D97-AF65-F5344CB8AC3E}">
        <p14:creationId xmlns:p14="http://schemas.microsoft.com/office/powerpoint/2010/main" val="3546404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8C95A53B-9A4E-494B-9772-2C867C435A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6" t="6845" r="14442"/>
          <a:stretch/>
        </p:blipFill>
        <p:spPr>
          <a:xfrm>
            <a:off x="2358386" y="1565455"/>
            <a:ext cx="1972314" cy="41529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91D1BF-1C8A-4A9E-8243-8A061AF327B8}"/>
              </a:ext>
            </a:extLst>
          </p:cNvPr>
          <p:cNvSpPr txBox="1"/>
          <p:nvPr/>
        </p:nvSpPr>
        <p:spPr>
          <a:xfrm>
            <a:off x="390524" y="5981506"/>
            <a:ext cx="67468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dirty="0">
                <a:solidFill>
                  <a:srgbClr val="3B8769"/>
                </a:solidFill>
                <a:latin typeface="Inter SemiBold" panose="02000503000000020004" pitchFamily="2" charset="0"/>
                <a:ea typeface="Inter SemiBold" panose="02000503000000020004" pitchFamily="2" charset="0"/>
              </a:rPr>
              <a:t>5</a:t>
            </a:r>
            <a:r>
              <a:rPr lang="en-US" dirty="0">
                <a:solidFill>
                  <a:srgbClr val="3B8769"/>
                </a:solidFill>
                <a:latin typeface="Inter SemiBold" panose="02000503000000020004" pitchFamily="2" charset="0"/>
                <a:ea typeface="Inter SemiBold" panose="02000503000000020004" pitchFamily="2" charset="0"/>
              </a:rPr>
              <a:t>00 </a:t>
            </a:r>
            <a:r>
              <a:rPr lang="ru-RU" dirty="0">
                <a:solidFill>
                  <a:srgbClr val="3B8769"/>
                </a:solidFill>
                <a:latin typeface="Inter SemiBold" panose="02000503000000020004" pitchFamily="2" charset="0"/>
                <a:ea typeface="Inter SemiBold" panose="02000503000000020004" pitchFamily="2" charset="0"/>
              </a:rPr>
              <a:t>г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58B3F9-CE4F-4C69-9FA6-6B1150AFE650}"/>
              </a:ext>
            </a:extLst>
          </p:cNvPr>
          <p:cNvSpPr txBox="1"/>
          <p:nvPr/>
        </p:nvSpPr>
        <p:spPr>
          <a:xfrm>
            <a:off x="392905" y="6348216"/>
            <a:ext cx="6048376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dirty="0">
                <a:solidFill>
                  <a:srgbClr val="1F402F"/>
                </a:solidFill>
                <a:latin typeface="Inter" panose="02000503000000020004" pitchFamily="2" charset="0"/>
                <a:ea typeface="Inter" panose="02000503000000020004" pitchFamily="2" charset="0"/>
              </a:rPr>
              <a:t>Состав: </a:t>
            </a:r>
            <a:r>
              <a:rPr lang="en-US" dirty="0">
                <a:solidFill>
                  <a:srgbClr val="1F402F"/>
                </a:solidFill>
                <a:latin typeface="Inter" panose="02000503000000020004" pitchFamily="2" charset="0"/>
                <a:ea typeface="Inter" panose="02000503000000020004" pitchFamily="2" charset="0"/>
              </a:rPr>
              <a:t>7</a:t>
            </a:r>
            <a:r>
              <a:rPr lang="ru-RU" dirty="0">
                <a:solidFill>
                  <a:srgbClr val="1F402F"/>
                </a:solidFill>
                <a:latin typeface="Inter" panose="02000503000000020004" pitchFamily="2" charset="0"/>
                <a:ea typeface="Inter" panose="02000503000000020004" pitchFamily="2" charset="0"/>
              </a:rPr>
              <a:t>0% арабика, </a:t>
            </a:r>
            <a:r>
              <a:rPr lang="en-US" dirty="0">
                <a:solidFill>
                  <a:srgbClr val="1F402F"/>
                </a:solidFill>
                <a:latin typeface="Inter" panose="02000503000000020004" pitchFamily="2" charset="0"/>
                <a:ea typeface="Inter" panose="02000503000000020004" pitchFamily="2" charset="0"/>
              </a:rPr>
              <a:t>3</a:t>
            </a:r>
            <a:r>
              <a:rPr lang="ru-RU" dirty="0">
                <a:solidFill>
                  <a:srgbClr val="1F402F"/>
                </a:solidFill>
                <a:latin typeface="Inter" panose="02000503000000020004" pitchFamily="2" charset="0"/>
                <a:ea typeface="Inter" panose="02000503000000020004" pitchFamily="2" charset="0"/>
              </a:rPr>
              <a:t>0% </a:t>
            </a:r>
            <a:r>
              <a:rPr lang="ru-RU" dirty="0" err="1">
                <a:solidFill>
                  <a:srgbClr val="1F402F"/>
                </a:solidFill>
                <a:latin typeface="Inter" panose="02000503000000020004" pitchFamily="2" charset="0"/>
                <a:ea typeface="Inter" panose="02000503000000020004" pitchFamily="2" charset="0"/>
              </a:rPr>
              <a:t>робуста</a:t>
            </a:r>
            <a:r>
              <a:rPr lang="ru-RU" dirty="0">
                <a:solidFill>
                  <a:srgbClr val="1F402F"/>
                </a:solidFill>
                <a:latin typeface="Inter" panose="02000503000000020004" pitchFamily="2" charset="0"/>
                <a:ea typeface="Inter" panose="02000503000000020004" pitchFamily="2" charset="0"/>
              </a:rPr>
              <a:t>.</a:t>
            </a:r>
          </a:p>
          <a:p>
            <a:pPr>
              <a:lnSpc>
                <a:spcPts val="1800"/>
              </a:lnSpc>
            </a:pPr>
            <a:r>
              <a:rPr lang="ru-RU" dirty="0">
                <a:solidFill>
                  <a:srgbClr val="1F402F"/>
                </a:solidFill>
                <a:latin typeface="Inter" panose="02000503000000020004" pitchFamily="2" charset="0"/>
                <a:ea typeface="Inter" panose="02000503000000020004" pitchFamily="2" charset="0"/>
              </a:rPr>
              <a:t>Имеет яркий насыщенный аромат. Обладает оттенками вкуса темного шоколада, какао, миндаля, коричневого сахара. Особенно понравится любителям пикантной горчинки. Будет бодрить </a:t>
            </a:r>
            <a:br>
              <a:rPr lang="ru-RU" dirty="0">
                <a:solidFill>
                  <a:srgbClr val="1F402F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ru-RU" dirty="0">
                <a:solidFill>
                  <a:srgbClr val="1F402F"/>
                </a:solidFill>
                <a:latin typeface="Inter" panose="02000503000000020004" pitchFamily="2" charset="0"/>
                <a:ea typeface="Inter" panose="02000503000000020004" pitchFamily="2" charset="0"/>
              </a:rPr>
              <a:t>по утрам и давать заряд энергии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AC52948A-F996-4319-9274-2C29DC71D8D7}"/>
              </a:ext>
            </a:extLst>
          </p:cNvPr>
          <p:cNvGrpSpPr/>
          <p:nvPr/>
        </p:nvGrpSpPr>
        <p:grpSpPr>
          <a:xfrm>
            <a:off x="388146" y="8075351"/>
            <a:ext cx="3528106" cy="1099734"/>
            <a:chOff x="388146" y="8370770"/>
            <a:chExt cx="3528106" cy="1099734"/>
          </a:xfrm>
        </p:grpSpPr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5DAFCC90-55E7-48C7-96B4-0E87EAF00811}"/>
                </a:ext>
              </a:extLst>
            </p:cNvPr>
            <p:cNvGrpSpPr/>
            <p:nvPr/>
          </p:nvGrpSpPr>
          <p:grpSpPr>
            <a:xfrm>
              <a:off x="389730" y="8370770"/>
              <a:ext cx="3525725" cy="280045"/>
              <a:chOff x="389730" y="7994522"/>
              <a:chExt cx="3525725" cy="280045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0374629-65BE-4686-82D7-07B7FA820D76}"/>
                  </a:ext>
                </a:extLst>
              </p:cNvPr>
              <p:cNvSpPr txBox="1"/>
              <p:nvPr/>
            </p:nvSpPr>
            <p:spPr>
              <a:xfrm>
                <a:off x="389730" y="7997568"/>
                <a:ext cx="1948221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dirty="0">
                    <a:solidFill>
                      <a:srgbClr val="3B8769"/>
                    </a:solidFill>
                    <a:latin typeface="Inter SemiBold" panose="02000503000000020004" pitchFamily="2" charset="0"/>
                    <a:ea typeface="Inter SemiBold" panose="02000503000000020004" pitchFamily="2" charset="0"/>
                  </a:rPr>
                  <a:t>Кислотность</a:t>
                </a:r>
              </a:p>
            </p:txBody>
          </p:sp>
          <p:pic>
            <p:nvPicPr>
              <p:cNvPr id="28" name="Рисунок 27">
                <a:extLst>
                  <a:ext uri="{FF2B5EF4-FFF2-40B4-BE49-F238E27FC236}">
                    <a16:creationId xmlns:a16="http://schemas.microsoft.com/office/drawing/2014/main" id="{69904D74-0362-4EB3-A9BB-503266DE37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278" t="13889" r="9166" b="10833"/>
              <a:stretch/>
            </p:blipFill>
            <p:spPr>
              <a:xfrm flipH="1">
                <a:off x="2605884" y="7997568"/>
                <a:ext cx="245743" cy="229642"/>
              </a:xfrm>
              <a:prstGeom prst="rect">
                <a:avLst/>
              </a:prstGeom>
            </p:spPr>
          </p:pic>
          <p:pic>
            <p:nvPicPr>
              <p:cNvPr id="29" name="Рисунок 28">
                <a:extLst>
                  <a:ext uri="{FF2B5EF4-FFF2-40B4-BE49-F238E27FC236}">
                    <a16:creationId xmlns:a16="http://schemas.microsoft.com/office/drawing/2014/main" id="{F7608E23-B523-483E-BA4A-18C3DC8F0C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278" t="13889" r="9166" b="10833"/>
              <a:stretch/>
            </p:blipFill>
            <p:spPr>
              <a:xfrm flipH="1">
                <a:off x="2871841" y="7997568"/>
                <a:ext cx="245743" cy="229642"/>
              </a:xfrm>
              <a:prstGeom prst="rect">
                <a:avLst/>
              </a:prstGeom>
            </p:spPr>
          </p:pic>
          <p:pic>
            <p:nvPicPr>
              <p:cNvPr id="30" name="Рисунок 29">
                <a:extLst>
                  <a:ext uri="{FF2B5EF4-FFF2-40B4-BE49-F238E27FC236}">
                    <a16:creationId xmlns:a16="http://schemas.microsoft.com/office/drawing/2014/main" id="{302AD128-35E2-4F50-8D3F-21B921CABA8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278" t="13889" r="9166" b="10833"/>
              <a:stretch/>
            </p:blipFill>
            <p:spPr>
              <a:xfrm flipH="1">
                <a:off x="3137798" y="7997568"/>
                <a:ext cx="245743" cy="229642"/>
              </a:xfrm>
              <a:prstGeom prst="rect">
                <a:avLst/>
              </a:prstGeom>
            </p:spPr>
          </p:pic>
          <p:pic>
            <p:nvPicPr>
              <p:cNvPr id="31" name="Рисунок 30">
                <a:extLst>
                  <a:ext uri="{FF2B5EF4-FFF2-40B4-BE49-F238E27FC236}">
                    <a16:creationId xmlns:a16="http://schemas.microsoft.com/office/drawing/2014/main" id="{612BDCC0-2517-46BE-B9D9-3F23F8D38E8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278" t="13889" r="9166" b="10833"/>
              <a:stretch/>
            </p:blipFill>
            <p:spPr>
              <a:xfrm flipH="1">
                <a:off x="3403755" y="7994522"/>
                <a:ext cx="245743" cy="229642"/>
              </a:xfrm>
              <a:prstGeom prst="rect">
                <a:avLst/>
              </a:prstGeom>
            </p:spPr>
          </p:pic>
          <p:pic>
            <p:nvPicPr>
              <p:cNvPr id="32" name="Рисунок 31">
                <a:extLst>
                  <a:ext uri="{FF2B5EF4-FFF2-40B4-BE49-F238E27FC236}">
                    <a16:creationId xmlns:a16="http://schemas.microsoft.com/office/drawing/2014/main" id="{043B7F23-83F8-4938-946F-9E6825128FE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278" t="13889" r="9166" b="10833"/>
              <a:stretch/>
            </p:blipFill>
            <p:spPr>
              <a:xfrm flipH="1">
                <a:off x="3669712" y="7994522"/>
                <a:ext cx="245743" cy="229642"/>
              </a:xfrm>
              <a:prstGeom prst="rect">
                <a:avLst/>
              </a:prstGeom>
            </p:spPr>
          </p:pic>
        </p:grpSp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F57CA853-C1E4-4669-A558-EA44BFF6D35B}"/>
                </a:ext>
              </a:extLst>
            </p:cNvPr>
            <p:cNvGrpSpPr/>
            <p:nvPr/>
          </p:nvGrpSpPr>
          <p:grpSpPr>
            <a:xfrm>
              <a:off x="388146" y="8780615"/>
              <a:ext cx="3528106" cy="280045"/>
              <a:chOff x="388146" y="8571412"/>
              <a:chExt cx="3528106" cy="280045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EF90249-2691-4E28-A5E4-6A384377C3FB}"/>
                  </a:ext>
                </a:extLst>
              </p:cNvPr>
              <p:cNvSpPr txBox="1"/>
              <p:nvPr/>
            </p:nvSpPr>
            <p:spPr>
              <a:xfrm>
                <a:off x="388146" y="8574458"/>
                <a:ext cx="1948221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dirty="0">
                    <a:solidFill>
                      <a:srgbClr val="3B8769"/>
                    </a:solidFill>
                    <a:latin typeface="Inter SemiBold" panose="02000503000000020004" pitchFamily="2" charset="0"/>
                    <a:ea typeface="Inter SemiBold" panose="02000503000000020004" pitchFamily="2" charset="0"/>
                  </a:rPr>
                  <a:t>Крепость</a:t>
                </a:r>
              </a:p>
            </p:txBody>
          </p:sp>
          <p:pic>
            <p:nvPicPr>
              <p:cNvPr id="22" name="Рисунок 21">
                <a:extLst>
                  <a:ext uri="{FF2B5EF4-FFF2-40B4-BE49-F238E27FC236}">
                    <a16:creationId xmlns:a16="http://schemas.microsoft.com/office/drawing/2014/main" id="{837EC1DF-8C4D-4D2D-BD1A-AED6BDFA666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278" t="13889" r="9166" b="10833"/>
              <a:stretch/>
            </p:blipFill>
            <p:spPr>
              <a:xfrm flipH="1">
                <a:off x="2606681" y="8574458"/>
                <a:ext cx="245743" cy="229642"/>
              </a:xfrm>
              <a:prstGeom prst="rect">
                <a:avLst/>
              </a:prstGeom>
            </p:spPr>
          </p:pic>
          <p:pic>
            <p:nvPicPr>
              <p:cNvPr id="23" name="Рисунок 22">
                <a:extLst>
                  <a:ext uri="{FF2B5EF4-FFF2-40B4-BE49-F238E27FC236}">
                    <a16:creationId xmlns:a16="http://schemas.microsoft.com/office/drawing/2014/main" id="{4E9A19C1-3AF6-410F-9C44-59E5E02013E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278" t="13889" r="9166" b="10833"/>
              <a:stretch/>
            </p:blipFill>
            <p:spPr>
              <a:xfrm flipH="1">
                <a:off x="2872638" y="8574458"/>
                <a:ext cx="245743" cy="229642"/>
              </a:xfrm>
              <a:prstGeom prst="rect">
                <a:avLst/>
              </a:prstGeom>
            </p:spPr>
          </p:pic>
          <p:pic>
            <p:nvPicPr>
              <p:cNvPr id="24" name="Рисунок 23">
                <a:extLst>
                  <a:ext uri="{FF2B5EF4-FFF2-40B4-BE49-F238E27FC236}">
                    <a16:creationId xmlns:a16="http://schemas.microsoft.com/office/drawing/2014/main" id="{7378B17B-03D8-4910-ABEA-21CC85512B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278" t="13889" r="9166" b="10833"/>
              <a:stretch/>
            </p:blipFill>
            <p:spPr>
              <a:xfrm flipH="1">
                <a:off x="3138595" y="8574458"/>
                <a:ext cx="245743" cy="229642"/>
              </a:xfrm>
              <a:prstGeom prst="rect">
                <a:avLst/>
              </a:prstGeom>
            </p:spPr>
          </p:pic>
          <p:pic>
            <p:nvPicPr>
              <p:cNvPr id="25" name="Рисунок 24">
                <a:extLst>
                  <a:ext uri="{FF2B5EF4-FFF2-40B4-BE49-F238E27FC236}">
                    <a16:creationId xmlns:a16="http://schemas.microsoft.com/office/drawing/2014/main" id="{3E9E06ED-7E2D-4A42-9F92-755BDC4479D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278" t="13889" r="9166" b="10833"/>
              <a:stretch/>
            </p:blipFill>
            <p:spPr>
              <a:xfrm flipH="1">
                <a:off x="3404552" y="8571412"/>
                <a:ext cx="245743" cy="229642"/>
              </a:xfrm>
              <a:prstGeom prst="rect">
                <a:avLst/>
              </a:prstGeom>
            </p:spPr>
          </p:pic>
          <p:pic>
            <p:nvPicPr>
              <p:cNvPr id="26" name="Рисунок 25">
                <a:extLst>
                  <a:ext uri="{FF2B5EF4-FFF2-40B4-BE49-F238E27FC236}">
                    <a16:creationId xmlns:a16="http://schemas.microsoft.com/office/drawing/2014/main" id="{80DDCDD5-6178-45B0-B243-7A672523EF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278" t="13889" r="9166" b="10833"/>
              <a:stretch/>
            </p:blipFill>
            <p:spPr>
              <a:xfrm flipH="1">
                <a:off x="3670509" y="8571412"/>
                <a:ext cx="245743" cy="229642"/>
              </a:xfrm>
              <a:prstGeom prst="rect">
                <a:avLst/>
              </a:prstGeom>
            </p:spPr>
          </p:pic>
        </p:grpSp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33412C3B-0AE6-436A-94BE-1F1DBF3A0797}"/>
                </a:ext>
              </a:extLst>
            </p:cNvPr>
            <p:cNvGrpSpPr/>
            <p:nvPr/>
          </p:nvGrpSpPr>
          <p:grpSpPr>
            <a:xfrm>
              <a:off x="388146" y="9190459"/>
              <a:ext cx="3528106" cy="280045"/>
              <a:chOff x="388146" y="9142829"/>
              <a:chExt cx="3528106" cy="280045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8F52D0D-3EB3-4A2B-A68A-C83BE5FB7A5C}"/>
                  </a:ext>
                </a:extLst>
              </p:cNvPr>
              <p:cNvSpPr txBox="1"/>
              <p:nvPr/>
            </p:nvSpPr>
            <p:spPr>
              <a:xfrm>
                <a:off x="388146" y="9145875"/>
                <a:ext cx="1948221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dirty="0">
                    <a:solidFill>
                      <a:srgbClr val="3B8769"/>
                    </a:solidFill>
                    <a:latin typeface="Inter SemiBold" panose="02000503000000020004" pitchFamily="2" charset="0"/>
                    <a:ea typeface="Inter SemiBold" panose="02000503000000020004" pitchFamily="2" charset="0"/>
                  </a:rPr>
                  <a:t>Горечь</a:t>
                </a:r>
              </a:p>
            </p:txBody>
          </p:sp>
          <p:pic>
            <p:nvPicPr>
              <p:cNvPr id="16" name="Рисунок 15">
                <a:extLst>
                  <a:ext uri="{FF2B5EF4-FFF2-40B4-BE49-F238E27FC236}">
                    <a16:creationId xmlns:a16="http://schemas.microsoft.com/office/drawing/2014/main" id="{430BB3CD-8AA4-4363-B64A-25F5A825DB6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278" t="13889" r="9166" b="10833"/>
              <a:stretch/>
            </p:blipFill>
            <p:spPr>
              <a:xfrm flipH="1">
                <a:off x="2606681" y="9145875"/>
                <a:ext cx="245743" cy="229642"/>
              </a:xfrm>
              <a:prstGeom prst="rect">
                <a:avLst/>
              </a:prstGeom>
            </p:spPr>
          </p:pic>
          <p:pic>
            <p:nvPicPr>
              <p:cNvPr id="17" name="Рисунок 16">
                <a:extLst>
                  <a:ext uri="{FF2B5EF4-FFF2-40B4-BE49-F238E27FC236}">
                    <a16:creationId xmlns:a16="http://schemas.microsoft.com/office/drawing/2014/main" id="{EDE8D9FD-6938-47DE-A1AF-634A7C84F09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278" t="13889" r="9166" b="10833"/>
              <a:stretch/>
            </p:blipFill>
            <p:spPr>
              <a:xfrm flipH="1">
                <a:off x="2872638" y="9145875"/>
                <a:ext cx="245743" cy="229642"/>
              </a:xfrm>
              <a:prstGeom prst="rect">
                <a:avLst/>
              </a:prstGeom>
            </p:spPr>
          </p:pic>
          <p:pic>
            <p:nvPicPr>
              <p:cNvPr id="18" name="Рисунок 17">
                <a:extLst>
                  <a:ext uri="{FF2B5EF4-FFF2-40B4-BE49-F238E27FC236}">
                    <a16:creationId xmlns:a16="http://schemas.microsoft.com/office/drawing/2014/main" id="{4A210081-117D-413D-A6A1-E89A832893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278" t="13889" r="9166" b="10833"/>
              <a:stretch/>
            </p:blipFill>
            <p:spPr>
              <a:xfrm flipH="1">
                <a:off x="3138595" y="9145875"/>
                <a:ext cx="245743" cy="229642"/>
              </a:xfrm>
              <a:prstGeom prst="rect">
                <a:avLst/>
              </a:prstGeom>
            </p:spPr>
          </p:pic>
          <p:pic>
            <p:nvPicPr>
              <p:cNvPr id="19" name="Рисунок 18">
                <a:extLst>
                  <a:ext uri="{FF2B5EF4-FFF2-40B4-BE49-F238E27FC236}">
                    <a16:creationId xmlns:a16="http://schemas.microsoft.com/office/drawing/2014/main" id="{9F7FF0B2-4C0D-4FC8-96FF-060C5DC4876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278" t="13889" r="9166" b="10833"/>
              <a:stretch/>
            </p:blipFill>
            <p:spPr>
              <a:xfrm flipH="1">
                <a:off x="3404552" y="9142829"/>
                <a:ext cx="245743" cy="229642"/>
              </a:xfrm>
              <a:prstGeom prst="rect">
                <a:avLst/>
              </a:prstGeom>
            </p:spPr>
          </p:pic>
          <p:pic>
            <p:nvPicPr>
              <p:cNvPr id="20" name="Рисунок 19">
                <a:extLst>
                  <a:ext uri="{FF2B5EF4-FFF2-40B4-BE49-F238E27FC236}">
                    <a16:creationId xmlns:a16="http://schemas.microsoft.com/office/drawing/2014/main" id="{987419B9-DFB9-40EC-8688-FB1495EFBAE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278" t="13889" r="9166" b="10833"/>
              <a:stretch/>
            </p:blipFill>
            <p:spPr>
              <a:xfrm flipH="1">
                <a:off x="3670509" y="9142829"/>
                <a:ext cx="245743" cy="229642"/>
              </a:xfrm>
              <a:prstGeom prst="rect">
                <a:avLst/>
              </a:prstGeom>
            </p:spPr>
          </p:pic>
        </p:grp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D62704ED-2062-44FD-9A42-2917E85E7967}"/>
              </a:ext>
            </a:extLst>
          </p:cNvPr>
          <p:cNvGrpSpPr/>
          <p:nvPr/>
        </p:nvGrpSpPr>
        <p:grpSpPr>
          <a:xfrm>
            <a:off x="386557" y="404814"/>
            <a:ext cx="5240337" cy="745201"/>
            <a:chOff x="386557" y="407989"/>
            <a:chExt cx="5240337" cy="745201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C1C5974-EE8C-4AF0-9259-A4659E2606CE}"/>
                </a:ext>
              </a:extLst>
            </p:cNvPr>
            <p:cNvSpPr txBox="1"/>
            <p:nvPr/>
          </p:nvSpPr>
          <p:spPr>
            <a:xfrm>
              <a:off x="386557" y="407989"/>
              <a:ext cx="5240337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2800" dirty="0">
                  <a:solidFill>
                    <a:srgbClr val="1F402F"/>
                  </a:solidFill>
                  <a:latin typeface="Inter ExtraBold" panose="02000503000000020004" pitchFamily="2" charset="0"/>
                  <a:ea typeface="Inter ExtraBold" panose="02000503000000020004" pitchFamily="2" charset="0"/>
                </a:rPr>
                <a:t>Кофе </a:t>
              </a:r>
              <a:r>
                <a:rPr lang="en-US" sz="2800" dirty="0" err="1">
                  <a:solidFill>
                    <a:srgbClr val="1F402F"/>
                  </a:solidFill>
                  <a:latin typeface="Inter ExtraBold" panose="02000503000000020004" pitchFamily="2" charset="0"/>
                  <a:ea typeface="Inter ExtraBold" panose="02000503000000020004" pitchFamily="2" charset="0"/>
                </a:rPr>
                <a:t>Balkanoza</a:t>
              </a:r>
              <a:r>
                <a:rPr lang="en-US" sz="2800" dirty="0">
                  <a:solidFill>
                    <a:srgbClr val="1F402F"/>
                  </a:solidFill>
                  <a:latin typeface="Inter ExtraBold" panose="02000503000000020004" pitchFamily="2" charset="0"/>
                  <a:ea typeface="Inter ExtraBold" panose="02000503000000020004" pitchFamily="2" charset="0"/>
                </a:rPr>
                <a:t> Strong</a:t>
              </a:r>
              <a:endParaRPr lang="ru-RU" sz="2800" dirty="0">
                <a:solidFill>
                  <a:srgbClr val="1F402F"/>
                </a:solidFill>
                <a:latin typeface="Inter ExtraBold" panose="02000503000000020004" pitchFamily="2" charset="0"/>
                <a:ea typeface="Inter ExtraBold" panose="02000503000000020004" pitchFamily="2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580421B-6244-42DD-9233-12109FBE8A0E}"/>
                </a:ext>
              </a:extLst>
            </p:cNvPr>
            <p:cNvSpPr txBox="1"/>
            <p:nvPr/>
          </p:nvSpPr>
          <p:spPr>
            <a:xfrm>
              <a:off x="389733" y="876191"/>
              <a:ext cx="2125662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dirty="0">
                  <a:solidFill>
                    <a:srgbClr val="1F402F"/>
                  </a:solidFill>
                  <a:latin typeface="Inter ExtraLight" panose="02000503000000020004" pitchFamily="2" charset="0"/>
                  <a:ea typeface="Inter ExtraLight" panose="02000503000000020004" pitchFamily="2" charset="0"/>
                </a:rPr>
                <a:t>Темной обжарки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CA03564C-AEBF-4259-B145-6A99E8BE9D56}"/>
              </a:ext>
            </a:extLst>
          </p:cNvPr>
          <p:cNvSpPr txBox="1"/>
          <p:nvPr/>
        </p:nvSpPr>
        <p:spPr>
          <a:xfrm>
            <a:off x="1938334" y="5981506"/>
            <a:ext cx="74057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dirty="0">
                <a:solidFill>
                  <a:srgbClr val="3B8769"/>
                </a:solidFill>
                <a:latin typeface="Inter SemiBold" panose="02000503000000020004" pitchFamily="2" charset="0"/>
                <a:ea typeface="Inter SemiBold" panose="02000503000000020004" pitchFamily="2" charset="0"/>
              </a:rPr>
              <a:t>1</a:t>
            </a:r>
            <a:r>
              <a:rPr lang="en-US" dirty="0">
                <a:solidFill>
                  <a:srgbClr val="3B8769"/>
                </a:solidFill>
                <a:latin typeface="Inter SemiBold" panose="02000503000000020004" pitchFamily="2" charset="0"/>
                <a:ea typeface="Inter SemiBold" panose="02000503000000020004" pitchFamily="2" charset="0"/>
              </a:rPr>
              <a:t>0</a:t>
            </a:r>
            <a:r>
              <a:rPr lang="ru-RU" dirty="0">
                <a:solidFill>
                  <a:srgbClr val="3B8769"/>
                </a:solidFill>
                <a:latin typeface="Inter SemiBold" panose="02000503000000020004" pitchFamily="2" charset="0"/>
                <a:ea typeface="Inter SemiBold" panose="02000503000000020004" pitchFamily="2" charset="0"/>
              </a:rPr>
              <a:t>0</a:t>
            </a:r>
            <a:r>
              <a:rPr lang="en-US" dirty="0">
                <a:solidFill>
                  <a:srgbClr val="3B8769"/>
                </a:solidFill>
                <a:latin typeface="Inter SemiBold" panose="02000503000000020004" pitchFamily="2" charset="0"/>
                <a:ea typeface="Inter SemiBold" panose="02000503000000020004" pitchFamily="2" charset="0"/>
              </a:rPr>
              <a:t>0 </a:t>
            </a:r>
            <a:r>
              <a:rPr lang="ru-RU" dirty="0">
                <a:solidFill>
                  <a:srgbClr val="3B8769"/>
                </a:solidFill>
                <a:latin typeface="Inter SemiBold" panose="02000503000000020004" pitchFamily="2" charset="0"/>
                <a:ea typeface="Inter SemiBold" panose="02000503000000020004" pitchFamily="2" charset="0"/>
              </a:rPr>
              <a:t>г</a:t>
            </a:r>
          </a:p>
        </p:txBody>
      </p:sp>
    </p:spTree>
    <p:extLst>
      <p:ext uri="{BB962C8B-B14F-4D97-AF65-F5344CB8AC3E}">
        <p14:creationId xmlns:p14="http://schemas.microsoft.com/office/powerpoint/2010/main" val="13612553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DA1D318-2FE6-4FEC-B5BC-FB5CE30953A2}"/>
              </a:ext>
            </a:extLst>
          </p:cNvPr>
          <p:cNvSpPr txBox="1"/>
          <p:nvPr/>
        </p:nvSpPr>
        <p:spPr>
          <a:xfrm>
            <a:off x="380209" y="416719"/>
            <a:ext cx="201533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>
                <a:solidFill>
                  <a:srgbClr val="1F402F"/>
                </a:solidFill>
                <a:latin typeface="Inter ExtraBold" panose="02000503000000020004" pitchFamily="2" charset="0"/>
                <a:ea typeface="Inter ExtraBold" panose="02000503000000020004" pitchFamily="2" charset="0"/>
              </a:rPr>
              <a:t>Прайс-лист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8F0C5263-A03D-416C-ADC1-F30C04087F20}"/>
              </a:ext>
            </a:extLst>
          </p:cNvPr>
          <p:cNvGrpSpPr/>
          <p:nvPr/>
        </p:nvGrpSpPr>
        <p:grpSpPr>
          <a:xfrm>
            <a:off x="376238" y="5136005"/>
            <a:ext cx="6076950" cy="2399120"/>
            <a:chOff x="376238" y="5136005"/>
            <a:chExt cx="6076950" cy="2399120"/>
          </a:xfrm>
        </p:grpSpPr>
        <p:cxnSp>
          <p:nvCxnSpPr>
            <p:cNvPr id="177" name="Прямая соединительная линия 176">
              <a:extLst>
                <a:ext uri="{FF2B5EF4-FFF2-40B4-BE49-F238E27FC236}">
                  <a16:creationId xmlns:a16="http://schemas.microsoft.com/office/drawing/2014/main" id="{E12F41A2-98CF-4762-B9C2-919651218678}"/>
                </a:ext>
              </a:extLst>
            </p:cNvPr>
            <p:cNvCxnSpPr/>
            <p:nvPr/>
          </p:nvCxnSpPr>
          <p:spPr>
            <a:xfrm>
              <a:off x="404813" y="5413004"/>
              <a:ext cx="6048375" cy="0"/>
            </a:xfrm>
            <a:prstGeom prst="line">
              <a:avLst/>
            </a:prstGeom>
            <a:ln>
              <a:solidFill>
                <a:srgbClr val="1F402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D128B6FF-66E5-42E5-8EAD-E7408AB2C3B2}"/>
                </a:ext>
              </a:extLst>
            </p:cNvPr>
            <p:cNvSpPr txBox="1"/>
            <p:nvPr/>
          </p:nvSpPr>
          <p:spPr>
            <a:xfrm>
              <a:off x="388145" y="5136005"/>
              <a:ext cx="1574005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dirty="0">
                  <a:solidFill>
                    <a:srgbClr val="1F402F"/>
                  </a:solidFill>
                  <a:latin typeface="Inter ExtraLight" panose="02000503000000020004" pitchFamily="2" charset="0"/>
                  <a:ea typeface="Inter ExtraLight" panose="02000503000000020004" pitchFamily="2" charset="0"/>
                </a:rPr>
                <a:t>За килограмм</a:t>
              </a:r>
            </a:p>
          </p:txBody>
        </p:sp>
        <p:sp>
          <p:nvSpPr>
            <p:cNvPr id="179" name="TextBox 178">
              <a:extLst>
                <a:ext uri="{FF2B5EF4-FFF2-40B4-BE49-F238E27FC236}">
                  <a16:creationId xmlns:a16="http://schemas.microsoft.com/office/drawing/2014/main" id="{92EF905C-A12D-44F9-9110-1042C1F88DB2}"/>
                </a:ext>
              </a:extLst>
            </p:cNvPr>
            <p:cNvSpPr txBox="1"/>
            <p:nvPr/>
          </p:nvSpPr>
          <p:spPr>
            <a:xfrm>
              <a:off x="3658867" y="5166783"/>
              <a:ext cx="703899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1400" dirty="0">
                  <a:solidFill>
                    <a:srgbClr val="1F402F"/>
                  </a:solidFill>
                  <a:latin typeface="Inter ExtraLight" panose="02000503000000020004" pitchFamily="2" charset="0"/>
                  <a:ea typeface="Inter ExtraLight" panose="02000503000000020004" pitchFamily="2" charset="0"/>
                </a:rPr>
                <a:t>до 50 кг</a:t>
              </a:r>
            </a:p>
          </p:txBody>
        </p:sp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2F2389E5-7750-41C7-AC60-E25868694ED8}"/>
                </a:ext>
              </a:extLst>
            </p:cNvPr>
            <p:cNvSpPr txBox="1"/>
            <p:nvPr/>
          </p:nvSpPr>
          <p:spPr>
            <a:xfrm>
              <a:off x="4577812" y="5166783"/>
              <a:ext cx="894200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1400" dirty="0">
                  <a:solidFill>
                    <a:srgbClr val="1F402F"/>
                  </a:solidFill>
                  <a:latin typeface="Inter ExtraLight" panose="02000503000000020004" pitchFamily="2" charset="0"/>
                  <a:ea typeface="Inter ExtraLight" panose="02000503000000020004" pitchFamily="2" charset="0"/>
                </a:rPr>
                <a:t>51 – 100 кг</a:t>
              </a:r>
            </a:p>
          </p:txBody>
        </p: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5F4BA83F-CD0B-4A5B-9283-3B5A111C93C6}"/>
                </a:ext>
              </a:extLst>
            </p:cNvPr>
            <p:cNvSpPr txBox="1"/>
            <p:nvPr/>
          </p:nvSpPr>
          <p:spPr>
            <a:xfrm>
              <a:off x="5675351" y="5168828"/>
              <a:ext cx="727312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1400" dirty="0">
                  <a:solidFill>
                    <a:srgbClr val="1F402F"/>
                  </a:solidFill>
                  <a:latin typeface="Inter ExtraLight" panose="02000503000000020004" pitchFamily="2" charset="0"/>
                  <a:ea typeface="Inter ExtraLight" panose="02000503000000020004" pitchFamily="2" charset="0"/>
                </a:rPr>
                <a:t>от 101 кг</a:t>
              </a:r>
            </a:p>
          </p:txBody>
        </p:sp>
        <p:grpSp>
          <p:nvGrpSpPr>
            <p:cNvPr id="182" name="Группа 181">
              <a:extLst>
                <a:ext uri="{FF2B5EF4-FFF2-40B4-BE49-F238E27FC236}">
                  <a16:creationId xmlns:a16="http://schemas.microsoft.com/office/drawing/2014/main" id="{1A974E65-5AC7-4116-89D1-E4A7C2DB07E8}"/>
                </a:ext>
              </a:extLst>
            </p:cNvPr>
            <p:cNvGrpSpPr/>
            <p:nvPr/>
          </p:nvGrpSpPr>
          <p:grpSpPr>
            <a:xfrm>
              <a:off x="385765" y="5621979"/>
              <a:ext cx="6067423" cy="1199823"/>
              <a:chOff x="385765" y="1965880"/>
              <a:chExt cx="6067423" cy="1199823"/>
            </a:xfrm>
          </p:grpSpPr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19933336-AE82-4F09-8CB6-879DCE6DB99E}"/>
                  </a:ext>
                </a:extLst>
              </p:cNvPr>
              <p:cNvSpPr txBox="1"/>
              <p:nvPr/>
            </p:nvSpPr>
            <p:spPr>
              <a:xfrm>
                <a:off x="385765" y="2647600"/>
                <a:ext cx="3024187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dirty="0">
                    <a:solidFill>
                      <a:srgbClr val="1F402F"/>
                    </a:solidFill>
                    <a:latin typeface="Inter" panose="02000503000000020004" pitchFamily="2" charset="0"/>
                    <a:ea typeface="Inter" panose="02000503000000020004" pitchFamily="2" charset="0"/>
                  </a:rPr>
                  <a:t>Кофе </a:t>
                </a:r>
                <a:r>
                  <a:rPr lang="en-US" dirty="0" err="1">
                    <a:solidFill>
                      <a:srgbClr val="1F402F"/>
                    </a:solidFill>
                    <a:latin typeface="Inter" panose="02000503000000020004" pitchFamily="2" charset="0"/>
                    <a:ea typeface="Inter" panose="02000503000000020004" pitchFamily="2" charset="0"/>
                  </a:rPr>
                  <a:t>Balkanoza</a:t>
                </a:r>
                <a:r>
                  <a:rPr lang="en-US" dirty="0">
                    <a:solidFill>
                      <a:srgbClr val="1F402F"/>
                    </a:solidFill>
                    <a:latin typeface="Inter" panose="02000503000000020004" pitchFamily="2" charset="0"/>
                    <a:ea typeface="Inter" panose="02000503000000020004" pitchFamily="2" charset="0"/>
                  </a:rPr>
                  <a:t> Classic</a:t>
                </a:r>
                <a:endParaRPr lang="ru-RU" dirty="0">
                  <a:solidFill>
                    <a:srgbClr val="1F402F"/>
                  </a:solidFill>
                  <a:latin typeface="Inter" panose="02000503000000020004" pitchFamily="2" charset="0"/>
                  <a:ea typeface="Inter" panose="02000503000000020004" pitchFamily="2" charset="0"/>
                </a:endParaRPr>
              </a:p>
            </p:txBody>
          </p:sp>
          <p:grpSp>
            <p:nvGrpSpPr>
              <p:cNvPr id="184" name="Группа 183">
                <a:extLst>
                  <a:ext uri="{FF2B5EF4-FFF2-40B4-BE49-F238E27FC236}">
                    <a16:creationId xmlns:a16="http://schemas.microsoft.com/office/drawing/2014/main" id="{B2364416-AAFA-4A66-B10F-F5B29045BEFD}"/>
                  </a:ext>
                </a:extLst>
              </p:cNvPr>
              <p:cNvGrpSpPr/>
              <p:nvPr/>
            </p:nvGrpSpPr>
            <p:grpSpPr>
              <a:xfrm>
                <a:off x="5624831" y="2637328"/>
                <a:ext cx="828357" cy="276998"/>
                <a:chOff x="3596642" y="1655951"/>
                <a:chExt cx="828357" cy="276998"/>
              </a:xfrm>
            </p:grpSpPr>
            <p:sp>
              <p:nvSpPr>
                <p:cNvPr id="192" name="Прямоугольник: скругленные углы 191">
                  <a:extLst>
                    <a:ext uri="{FF2B5EF4-FFF2-40B4-BE49-F238E27FC236}">
                      <a16:creationId xmlns:a16="http://schemas.microsoft.com/office/drawing/2014/main" id="{A76DC40B-83D6-4873-A9C3-9913CDCFC615}"/>
                    </a:ext>
                  </a:extLst>
                </p:cNvPr>
                <p:cNvSpPr/>
                <p:nvPr/>
              </p:nvSpPr>
              <p:spPr>
                <a:xfrm>
                  <a:off x="3596642" y="1655951"/>
                  <a:ext cx="828356" cy="276998"/>
                </a:xfrm>
                <a:prstGeom prst="roundRect">
                  <a:avLst>
                    <a:gd name="adj" fmla="val 50000"/>
                  </a:avLst>
                </a:prstGeom>
                <a:noFill/>
                <a:ln>
                  <a:solidFill>
                    <a:srgbClr val="1F402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93" name="TextBox 192">
                  <a:extLst>
                    <a:ext uri="{FF2B5EF4-FFF2-40B4-BE49-F238E27FC236}">
                      <a16:creationId xmlns:a16="http://schemas.microsoft.com/office/drawing/2014/main" id="{BF2BFD3D-ACA6-4D16-8088-E9A79DEC7517}"/>
                    </a:ext>
                  </a:extLst>
                </p:cNvPr>
                <p:cNvSpPr txBox="1"/>
                <p:nvPr/>
              </p:nvSpPr>
              <p:spPr>
                <a:xfrm>
                  <a:off x="3596643" y="1677735"/>
                  <a:ext cx="828356" cy="24622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ru-RU" sz="1600" dirty="0">
                      <a:solidFill>
                        <a:srgbClr val="1F402F"/>
                      </a:solidFill>
                      <a:latin typeface="Inter" panose="02000503000000020004" pitchFamily="2" charset="0"/>
                      <a:ea typeface="Inter" panose="02000503000000020004" pitchFamily="2" charset="0"/>
                    </a:rPr>
                    <a:t>16</a:t>
                  </a:r>
                  <a:r>
                    <a:rPr lang="en-US" sz="1600" dirty="0">
                      <a:solidFill>
                        <a:srgbClr val="1F402F"/>
                      </a:solidFill>
                      <a:latin typeface="Inter" panose="02000503000000020004" pitchFamily="2" charset="0"/>
                      <a:ea typeface="Inter" panose="02000503000000020004" pitchFamily="2" charset="0"/>
                    </a:rPr>
                    <a:t>5</a:t>
                  </a:r>
                  <a:r>
                    <a:rPr lang="ru-RU" sz="1600" dirty="0">
                      <a:solidFill>
                        <a:srgbClr val="1F402F"/>
                      </a:solidFill>
                      <a:latin typeface="Inter" panose="02000503000000020004" pitchFamily="2" charset="0"/>
                      <a:ea typeface="Inter" panose="02000503000000020004" pitchFamily="2" charset="0"/>
                    </a:rPr>
                    <a:t>0</a:t>
                  </a:r>
                </a:p>
              </p:txBody>
            </p:sp>
          </p:grpSp>
          <p:sp>
            <p:nvSpPr>
              <p:cNvPr id="185" name="TextBox 184">
                <a:extLst>
                  <a:ext uri="{FF2B5EF4-FFF2-40B4-BE49-F238E27FC236}">
                    <a16:creationId xmlns:a16="http://schemas.microsoft.com/office/drawing/2014/main" id="{20C71ADA-F5D1-46A7-A19F-9689BA4E6FF7}"/>
                  </a:ext>
                </a:extLst>
              </p:cNvPr>
              <p:cNvSpPr txBox="1"/>
              <p:nvPr/>
            </p:nvSpPr>
            <p:spPr>
              <a:xfrm>
                <a:off x="392907" y="2950259"/>
                <a:ext cx="585787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400" dirty="0">
                    <a:solidFill>
                      <a:srgbClr val="1F402F"/>
                    </a:solidFill>
                    <a:latin typeface="Inter ExtraLight" panose="02000503000000020004" pitchFamily="2" charset="0"/>
                    <a:ea typeface="Inter ExtraLight" panose="02000503000000020004" pitchFamily="2" charset="0"/>
                  </a:rPr>
                  <a:t>10</a:t>
                </a:r>
                <a:r>
                  <a:rPr lang="en-US" sz="1400" dirty="0">
                    <a:solidFill>
                      <a:srgbClr val="1F402F"/>
                    </a:solidFill>
                    <a:latin typeface="Inter ExtraLight" panose="02000503000000020004" pitchFamily="2" charset="0"/>
                    <a:ea typeface="Inter ExtraLight" panose="02000503000000020004" pitchFamily="2" charset="0"/>
                  </a:rPr>
                  <a:t>00 </a:t>
                </a:r>
                <a:r>
                  <a:rPr lang="ru-RU" sz="1400" dirty="0">
                    <a:solidFill>
                      <a:srgbClr val="1F402F"/>
                    </a:solidFill>
                    <a:latin typeface="Inter ExtraLight" panose="02000503000000020004" pitchFamily="2" charset="0"/>
                    <a:ea typeface="Inter ExtraLight" panose="02000503000000020004" pitchFamily="2" charset="0"/>
                  </a:rPr>
                  <a:t>г</a:t>
                </a:r>
              </a:p>
            </p:txBody>
          </p:sp>
          <p:grpSp>
            <p:nvGrpSpPr>
              <p:cNvPr id="186" name="Группа 185">
                <a:extLst>
                  <a:ext uri="{FF2B5EF4-FFF2-40B4-BE49-F238E27FC236}">
                    <a16:creationId xmlns:a16="http://schemas.microsoft.com/office/drawing/2014/main" id="{3E339E0D-4562-4282-BBF9-89CDF50C4ED1}"/>
                  </a:ext>
                </a:extLst>
              </p:cNvPr>
              <p:cNvGrpSpPr/>
              <p:nvPr/>
            </p:nvGrpSpPr>
            <p:grpSpPr>
              <a:xfrm>
                <a:off x="4610736" y="2637328"/>
                <a:ext cx="828357" cy="276998"/>
                <a:chOff x="3596642" y="1655951"/>
                <a:chExt cx="828357" cy="276998"/>
              </a:xfrm>
            </p:grpSpPr>
            <p:sp>
              <p:nvSpPr>
                <p:cNvPr id="190" name="Прямоугольник: скругленные углы 189">
                  <a:extLst>
                    <a:ext uri="{FF2B5EF4-FFF2-40B4-BE49-F238E27FC236}">
                      <a16:creationId xmlns:a16="http://schemas.microsoft.com/office/drawing/2014/main" id="{515B303A-A589-44A0-8E5E-D5B636D815DC}"/>
                    </a:ext>
                  </a:extLst>
                </p:cNvPr>
                <p:cNvSpPr/>
                <p:nvPr/>
              </p:nvSpPr>
              <p:spPr>
                <a:xfrm>
                  <a:off x="3596642" y="1655951"/>
                  <a:ext cx="828356" cy="276998"/>
                </a:xfrm>
                <a:prstGeom prst="roundRect">
                  <a:avLst>
                    <a:gd name="adj" fmla="val 50000"/>
                  </a:avLst>
                </a:prstGeom>
                <a:noFill/>
                <a:ln>
                  <a:solidFill>
                    <a:srgbClr val="1F402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91" name="TextBox 190">
                  <a:extLst>
                    <a:ext uri="{FF2B5EF4-FFF2-40B4-BE49-F238E27FC236}">
                      <a16:creationId xmlns:a16="http://schemas.microsoft.com/office/drawing/2014/main" id="{E5B61060-C783-4178-86A2-03D29B459B35}"/>
                    </a:ext>
                  </a:extLst>
                </p:cNvPr>
                <p:cNvSpPr txBox="1"/>
                <p:nvPr/>
              </p:nvSpPr>
              <p:spPr>
                <a:xfrm>
                  <a:off x="3596643" y="1677735"/>
                  <a:ext cx="828356" cy="24622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ru-RU" sz="1600" dirty="0">
                      <a:solidFill>
                        <a:srgbClr val="1F402F"/>
                      </a:solidFill>
                      <a:latin typeface="Inter" panose="02000503000000020004" pitchFamily="2" charset="0"/>
                      <a:ea typeface="Inter" panose="02000503000000020004" pitchFamily="2" charset="0"/>
                    </a:rPr>
                    <a:t>1750</a:t>
                  </a:r>
                </a:p>
              </p:txBody>
            </p:sp>
          </p:grpSp>
          <p:grpSp>
            <p:nvGrpSpPr>
              <p:cNvPr id="187" name="Группа 186">
                <a:extLst>
                  <a:ext uri="{FF2B5EF4-FFF2-40B4-BE49-F238E27FC236}">
                    <a16:creationId xmlns:a16="http://schemas.microsoft.com/office/drawing/2014/main" id="{169D7B04-3734-4EBB-9449-759F8BDA3312}"/>
                  </a:ext>
                </a:extLst>
              </p:cNvPr>
              <p:cNvGrpSpPr/>
              <p:nvPr/>
            </p:nvGrpSpPr>
            <p:grpSpPr>
              <a:xfrm>
                <a:off x="3596638" y="1965880"/>
                <a:ext cx="828360" cy="948446"/>
                <a:chOff x="3596639" y="984503"/>
                <a:chExt cx="828360" cy="948446"/>
              </a:xfrm>
            </p:grpSpPr>
            <p:sp>
              <p:nvSpPr>
                <p:cNvPr id="188" name="Прямоугольник: скругленные углы 187">
                  <a:extLst>
                    <a:ext uri="{FF2B5EF4-FFF2-40B4-BE49-F238E27FC236}">
                      <a16:creationId xmlns:a16="http://schemas.microsoft.com/office/drawing/2014/main" id="{5E345433-98C6-4191-AA34-C9DAFCCC6543}"/>
                    </a:ext>
                  </a:extLst>
                </p:cNvPr>
                <p:cNvSpPr/>
                <p:nvPr/>
              </p:nvSpPr>
              <p:spPr>
                <a:xfrm>
                  <a:off x="3596642" y="1655951"/>
                  <a:ext cx="828356" cy="276998"/>
                </a:xfrm>
                <a:prstGeom prst="roundRect">
                  <a:avLst>
                    <a:gd name="adj" fmla="val 50000"/>
                  </a:avLst>
                </a:prstGeom>
                <a:noFill/>
                <a:ln>
                  <a:solidFill>
                    <a:srgbClr val="1F402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189" name="TextBox 188">
                  <a:extLst>
                    <a:ext uri="{FF2B5EF4-FFF2-40B4-BE49-F238E27FC236}">
                      <a16:creationId xmlns:a16="http://schemas.microsoft.com/office/drawing/2014/main" id="{50924F99-61D7-442F-8E99-4B26A2F4BFE4}"/>
                    </a:ext>
                  </a:extLst>
                </p:cNvPr>
                <p:cNvSpPr txBox="1"/>
                <p:nvPr/>
              </p:nvSpPr>
              <p:spPr>
                <a:xfrm>
                  <a:off x="3596643" y="1677735"/>
                  <a:ext cx="828356" cy="24622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ru-RU" sz="1600" dirty="0">
                      <a:solidFill>
                        <a:srgbClr val="1F402F"/>
                      </a:solidFill>
                      <a:latin typeface="Inter" panose="02000503000000020004" pitchFamily="2" charset="0"/>
                      <a:ea typeface="Inter" panose="02000503000000020004" pitchFamily="2" charset="0"/>
                    </a:rPr>
                    <a:t>1950</a:t>
                  </a:r>
                </a:p>
              </p:txBody>
            </p:sp>
            <p:sp>
              <p:nvSpPr>
                <p:cNvPr id="113" name="Прямоугольник: скругленные углы 112">
                  <a:extLst>
                    <a:ext uri="{FF2B5EF4-FFF2-40B4-BE49-F238E27FC236}">
                      <a16:creationId xmlns:a16="http://schemas.microsoft.com/office/drawing/2014/main" id="{CFAD0E14-1365-4982-AD39-1B1DF8F5C876}"/>
                    </a:ext>
                  </a:extLst>
                </p:cNvPr>
                <p:cNvSpPr/>
                <p:nvPr/>
              </p:nvSpPr>
              <p:spPr>
                <a:xfrm>
                  <a:off x="3596639" y="984503"/>
                  <a:ext cx="828356" cy="276998"/>
                </a:xfrm>
                <a:prstGeom prst="roundRect">
                  <a:avLst>
                    <a:gd name="adj" fmla="val 50000"/>
                  </a:avLst>
                </a:prstGeom>
                <a:noFill/>
                <a:ln>
                  <a:solidFill>
                    <a:srgbClr val="1F402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114" name="TextBox 113">
                  <a:extLst>
                    <a:ext uri="{FF2B5EF4-FFF2-40B4-BE49-F238E27FC236}">
                      <a16:creationId xmlns:a16="http://schemas.microsoft.com/office/drawing/2014/main" id="{31C075CE-617E-4DB3-87EB-D1E05ACE160B}"/>
                    </a:ext>
                  </a:extLst>
                </p:cNvPr>
                <p:cNvSpPr txBox="1"/>
                <p:nvPr/>
              </p:nvSpPr>
              <p:spPr>
                <a:xfrm>
                  <a:off x="3596640" y="1006287"/>
                  <a:ext cx="828356" cy="24622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ru-RU" sz="1600" dirty="0">
                      <a:solidFill>
                        <a:srgbClr val="1F402F"/>
                      </a:solidFill>
                      <a:latin typeface="Inter" panose="02000503000000020004" pitchFamily="2" charset="0"/>
                      <a:ea typeface="Inter" panose="02000503000000020004" pitchFamily="2" charset="0"/>
                    </a:rPr>
                    <a:t>1950</a:t>
                  </a:r>
                </a:p>
              </p:txBody>
            </p:sp>
          </p:grpSp>
        </p:grpSp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8A9723A2-8F41-4D53-809C-9F881C1955DF}"/>
                </a:ext>
              </a:extLst>
            </p:cNvPr>
            <p:cNvGrpSpPr/>
            <p:nvPr/>
          </p:nvGrpSpPr>
          <p:grpSpPr>
            <a:xfrm>
              <a:off x="385763" y="5619068"/>
              <a:ext cx="6067424" cy="518103"/>
              <a:chOff x="385763" y="5619068"/>
              <a:chExt cx="6067424" cy="518103"/>
            </a:xfrm>
          </p:grpSpPr>
          <p:sp>
            <p:nvSpPr>
              <p:cNvPr id="207" name="TextBox 206">
                <a:extLst>
                  <a:ext uri="{FF2B5EF4-FFF2-40B4-BE49-F238E27FC236}">
                    <a16:creationId xmlns:a16="http://schemas.microsoft.com/office/drawing/2014/main" id="{D223BF30-E08B-41C0-9947-96EA64C1B2F9}"/>
                  </a:ext>
                </a:extLst>
              </p:cNvPr>
              <p:cNvSpPr txBox="1"/>
              <p:nvPr/>
            </p:nvSpPr>
            <p:spPr>
              <a:xfrm>
                <a:off x="385763" y="5619068"/>
                <a:ext cx="3024187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dirty="0">
                    <a:solidFill>
                      <a:srgbClr val="1F402F"/>
                    </a:solidFill>
                    <a:latin typeface="Inter" panose="02000503000000020004" pitchFamily="2" charset="0"/>
                    <a:ea typeface="Inter" panose="02000503000000020004" pitchFamily="2" charset="0"/>
                  </a:rPr>
                  <a:t>Кофе молотый для турки</a:t>
                </a:r>
              </a:p>
            </p:txBody>
          </p:sp>
          <p:sp>
            <p:nvSpPr>
              <p:cNvPr id="208" name="TextBox 207">
                <a:extLst>
                  <a:ext uri="{FF2B5EF4-FFF2-40B4-BE49-F238E27FC236}">
                    <a16:creationId xmlns:a16="http://schemas.microsoft.com/office/drawing/2014/main" id="{17DB8122-2840-43CB-89BF-D32420A87765}"/>
                  </a:ext>
                </a:extLst>
              </p:cNvPr>
              <p:cNvSpPr txBox="1"/>
              <p:nvPr/>
            </p:nvSpPr>
            <p:spPr>
              <a:xfrm>
                <a:off x="390524" y="5921727"/>
                <a:ext cx="26879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400" dirty="0">
                    <a:solidFill>
                      <a:srgbClr val="1F402F"/>
                    </a:solidFill>
                    <a:latin typeface="Inter ExtraLight" panose="02000503000000020004" pitchFamily="2" charset="0"/>
                    <a:ea typeface="Inter ExtraLight" panose="02000503000000020004" pitchFamily="2" charset="0"/>
                  </a:rPr>
                  <a:t>1000 г (5 упаковок по 200 г)</a:t>
                </a:r>
              </a:p>
            </p:txBody>
          </p:sp>
          <p:grpSp>
            <p:nvGrpSpPr>
              <p:cNvPr id="209" name="Группа 208">
                <a:extLst>
                  <a:ext uri="{FF2B5EF4-FFF2-40B4-BE49-F238E27FC236}">
                    <a16:creationId xmlns:a16="http://schemas.microsoft.com/office/drawing/2014/main" id="{D456C8E8-3D68-4ACB-9960-BD0897A8D029}"/>
                  </a:ext>
                </a:extLst>
              </p:cNvPr>
              <p:cNvGrpSpPr/>
              <p:nvPr/>
            </p:nvGrpSpPr>
            <p:grpSpPr>
              <a:xfrm>
                <a:off x="5624830" y="5619068"/>
                <a:ext cx="828357" cy="276998"/>
                <a:chOff x="3596642" y="1653865"/>
                <a:chExt cx="828357" cy="276998"/>
              </a:xfrm>
            </p:grpSpPr>
            <p:sp>
              <p:nvSpPr>
                <p:cNvPr id="216" name="Прямоугольник: скругленные углы 215">
                  <a:extLst>
                    <a:ext uri="{FF2B5EF4-FFF2-40B4-BE49-F238E27FC236}">
                      <a16:creationId xmlns:a16="http://schemas.microsoft.com/office/drawing/2014/main" id="{CC5A07CB-4ADB-473D-A9E5-0CDE31CE3CD9}"/>
                    </a:ext>
                  </a:extLst>
                </p:cNvPr>
                <p:cNvSpPr/>
                <p:nvPr/>
              </p:nvSpPr>
              <p:spPr>
                <a:xfrm>
                  <a:off x="3596642" y="1653865"/>
                  <a:ext cx="828356" cy="276998"/>
                </a:xfrm>
                <a:prstGeom prst="roundRect">
                  <a:avLst>
                    <a:gd name="adj" fmla="val 50000"/>
                  </a:avLst>
                </a:prstGeom>
                <a:noFill/>
                <a:ln>
                  <a:solidFill>
                    <a:srgbClr val="1F402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17" name="TextBox 216">
                  <a:extLst>
                    <a:ext uri="{FF2B5EF4-FFF2-40B4-BE49-F238E27FC236}">
                      <a16:creationId xmlns:a16="http://schemas.microsoft.com/office/drawing/2014/main" id="{B77F0186-9260-4EE5-B1C0-B27B2550B74E}"/>
                    </a:ext>
                  </a:extLst>
                </p:cNvPr>
                <p:cNvSpPr txBox="1"/>
                <p:nvPr/>
              </p:nvSpPr>
              <p:spPr>
                <a:xfrm>
                  <a:off x="3596643" y="1677735"/>
                  <a:ext cx="828356" cy="24622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ru-RU" sz="1600" dirty="0">
                      <a:solidFill>
                        <a:srgbClr val="1F402F"/>
                      </a:solidFill>
                      <a:latin typeface="Inter" panose="02000503000000020004" pitchFamily="2" charset="0"/>
                      <a:ea typeface="Inter" panose="02000503000000020004" pitchFamily="2" charset="0"/>
                    </a:rPr>
                    <a:t>16</a:t>
                  </a:r>
                  <a:r>
                    <a:rPr lang="en-US" sz="1600" dirty="0">
                      <a:solidFill>
                        <a:srgbClr val="1F402F"/>
                      </a:solidFill>
                      <a:latin typeface="Inter" panose="02000503000000020004" pitchFamily="2" charset="0"/>
                      <a:ea typeface="Inter" panose="02000503000000020004" pitchFamily="2" charset="0"/>
                    </a:rPr>
                    <a:t>5</a:t>
                  </a:r>
                  <a:r>
                    <a:rPr lang="ru-RU" sz="1600" dirty="0">
                      <a:solidFill>
                        <a:srgbClr val="1F402F"/>
                      </a:solidFill>
                      <a:latin typeface="Inter" panose="02000503000000020004" pitchFamily="2" charset="0"/>
                      <a:ea typeface="Inter" panose="02000503000000020004" pitchFamily="2" charset="0"/>
                    </a:rPr>
                    <a:t>0</a:t>
                  </a:r>
                </a:p>
              </p:txBody>
            </p:sp>
          </p:grpSp>
          <p:grpSp>
            <p:nvGrpSpPr>
              <p:cNvPr id="210" name="Группа 209">
                <a:extLst>
                  <a:ext uri="{FF2B5EF4-FFF2-40B4-BE49-F238E27FC236}">
                    <a16:creationId xmlns:a16="http://schemas.microsoft.com/office/drawing/2014/main" id="{72330DA2-88BD-4473-8A33-973C45111061}"/>
                  </a:ext>
                </a:extLst>
              </p:cNvPr>
              <p:cNvGrpSpPr/>
              <p:nvPr/>
            </p:nvGrpSpPr>
            <p:grpSpPr>
              <a:xfrm>
                <a:off x="4610734" y="5619068"/>
                <a:ext cx="828358" cy="276998"/>
                <a:chOff x="3596641" y="1653865"/>
                <a:chExt cx="828358" cy="276998"/>
              </a:xfrm>
            </p:grpSpPr>
            <p:sp>
              <p:nvSpPr>
                <p:cNvPr id="214" name="Прямоугольник: скругленные углы 213">
                  <a:extLst>
                    <a:ext uri="{FF2B5EF4-FFF2-40B4-BE49-F238E27FC236}">
                      <a16:creationId xmlns:a16="http://schemas.microsoft.com/office/drawing/2014/main" id="{39112183-83C4-41A5-8364-B1498581C6D7}"/>
                    </a:ext>
                  </a:extLst>
                </p:cNvPr>
                <p:cNvSpPr/>
                <p:nvPr/>
              </p:nvSpPr>
              <p:spPr>
                <a:xfrm>
                  <a:off x="3596641" y="1653865"/>
                  <a:ext cx="828356" cy="276998"/>
                </a:xfrm>
                <a:prstGeom prst="roundRect">
                  <a:avLst>
                    <a:gd name="adj" fmla="val 50000"/>
                  </a:avLst>
                </a:prstGeom>
                <a:noFill/>
                <a:ln>
                  <a:solidFill>
                    <a:srgbClr val="1F402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15" name="TextBox 214">
                  <a:extLst>
                    <a:ext uri="{FF2B5EF4-FFF2-40B4-BE49-F238E27FC236}">
                      <a16:creationId xmlns:a16="http://schemas.microsoft.com/office/drawing/2014/main" id="{86172436-AF78-44A0-8528-931903070EB3}"/>
                    </a:ext>
                  </a:extLst>
                </p:cNvPr>
                <p:cNvSpPr txBox="1"/>
                <p:nvPr/>
              </p:nvSpPr>
              <p:spPr>
                <a:xfrm>
                  <a:off x="3596643" y="1677735"/>
                  <a:ext cx="828356" cy="24622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ru-RU" sz="1600" dirty="0">
                      <a:solidFill>
                        <a:srgbClr val="1F402F"/>
                      </a:solidFill>
                      <a:latin typeface="Inter" panose="02000503000000020004" pitchFamily="2" charset="0"/>
                      <a:ea typeface="Inter" panose="02000503000000020004" pitchFamily="2" charset="0"/>
                    </a:rPr>
                    <a:t>1750</a:t>
                  </a:r>
                </a:p>
              </p:txBody>
            </p:sp>
          </p:grpSp>
        </p:grpSp>
        <p:grpSp>
          <p:nvGrpSpPr>
            <p:cNvPr id="230" name="Группа 229">
              <a:extLst>
                <a:ext uri="{FF2B5EF4-FFF2-40B4-BE49-F238E27FC236}">
                  <a16:creationId xmlns:a16="http://schemas.microsoft.com/office/drawing/2014/main" id="{EDD9237B-46D5-4CF9-8B23-8703A9931DD9}"/>
                </a:ext>
              </a:extLst>
            </p:cNvPr>
            <p:cNvGrpSpPr/>
            <p:nvPr/>
          </p:nvGrpSpPr>
          <p:grpSpPr>
            <a:xfrm>
              <a:off x="376238" y="7006750"/>
              <a:ext cx="6067423" cy="528375"/>
              <a:chOff x="385766" y="3889365"/>
              <a:chExt cx="6067423" cy="528375"/>
            </a:xfrm>
          </p:grpSpPr>
          <p:sp>
            <p:nvSpPr>
              <p:cNvPr id="231" name="TextBox 230">
                <a:extLst>
                  <a:ext uri="{FF2B5EF4-FFF2-40B4-BE49-F238E27FC236}">
                    <a16:creationId xmlns:a16="http://schemas.microsoft.com/office/drawing/2014/main" id="{D0E48EF2-D2D5-46A9-A01C-8017694EBDF3}"/>
                  </a:ext>
                </a:extLst>
              </p:cNvPr>
              <p:cNvSpPr txBox="1"/>
              <p:nvPr/>
            </p:nvSpPr>
            <p:spPr>
              <a:xfrm>
                <a:off x="385766" y="3899637"/>
                <a:ext cx="3024187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dirty="0">
                    <a:solidFill>
                      <a:srgbClr val="1F402F"/>
                    </a:solidFill>
                    <a:latin typeface="Inter" panose="02000503000000020004" pitchFamily="2" charset="0"/>
                    <a:ea typeface="Inter" panose="02000503000000020004" pitchFamily="2" charset="0"/>
                  </a:rPr>
                  <a:t>Кофе </a:t>
                </a:r>
                <a:r>
                  <a:rPr lang="en-US" dirty="0" err="1">
                    <a:solidFill>
                      <a:srgbClr val="1F402F"/>
                    </a:solidFill>
                    <a:latin typeface="Inter" panose="02000503000000020004" pitchFamily="2" charset="0"/>
                    <a:ea typeface="Inter" panose="02000503000000020004" pitchFamily="2" charset="0"/>
                  </a:rPr>
                  <a:t>Balkanoza</a:t>
                </a:r>
                <a:r>
                  <a:rPr lang="en-US" dirty="0">
                    <a:solidFill>
                      <a:srgbClr val="1F402F"/>
                    </a:solidFill>
                    <a:latin typeface="Inter" panose="02000503000000020004" pitchFamily="2" charset="0"/>
                    <a:ea typeface="Inter" panose="02000503000000020004" pitchFamily="2" charset="0"/>
                  </a:rPr>
                  <a:t> Strong</a:t>
                </a:r>
                <a:endParaRPr lang="ru-RU" dirty="0">
                  <a:solidFill>
                    <a:srgbClr val="1F402F"/>
                  </a:solidFill>
                  <a:latin typeface="Inter" panose="02000503000000020004" pitchFamily="2" charset="0"/>
                  <a:ea typeface="Inter" panose="02000503000000020004" pitchFamily="2" charset="0"/>
                </a:endParaRPr>
              </a:p>
            </p:txBody>
          </p:sp>
          <p:grpSp>
            <p:nvGrpSpPr>
              <p:cNvPr id="232" name="Группа 231">
                <a:extLst>
                  <a:ext uri="{FF2B5EF4-FFF2-40B4-BE49-F238E27FC236}">
                    <a16:creationId xmlns:a16="http://schemas.microsoft.com/office/drawing/2014/main" id="{993DFEF1-C553-4624-B057-F4B1E9C9A09A}"/>
                  </a:ext>
                </a:extLst>
              </p:cNvPr>
              <p:cNvGrpSpPr/>
              <p:nvPr/>
            </p:nvGrpSpPr>
            <p:grpSpPr>
              <a:xfrm>
                <a:off x="5624832" y="3889365"/>
                <a:ext cx="828357" cy="276998"/>
                <a:chOff x="3596642" y="1655951"/>
                <a:chExt cx="828357" cy="276998"/>
              </a:xfrm>
            </p:grpSpPr>
            <p:sp>
              <p:nvSpPr>
                <p:cNvPr id="240" name="Прямоугольник: скругленные углы 239">
                  <a:extLst>
                    <a:ext uri="{FF2B5EF4-FFF2-40B4-BE49-F238E27FC236}">
                      <a16:creationId xmlns:a16="http://schemas.microsoft.com/office/drawing/2014/main" id="{009A651F-C361-4941-ACF6-BDF8DCF56145}"/>
                    </a:ext>
                  </a:extLst>
                </p:cNvPr>
                <p:cNvSpPr/>
                <p:nvPr/>
              </p:nvSpPr>
              <p:spPr>
                <a:xfrm>
                  <a:off x="3596642" y="1655951"/>
                  <a:ext cx="828356" cy="276998"/>
                </a:xfrm>
                <a:prstGeom prst="roundRect">
                  <a:avLst>
                    <a:gd name="adj" fmla="val 50000"/>
                  </a:avLst>
                </a:prstGeom>
                <a:noFill/>
                <a:ln>
                  <a:solidFill>
                    <a:srgbClr val="1F402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41" name="TextBox 240">
                  <a:extLst>
                    <a:ext uri="{FF2B5EF4-FFF2-40B4-BE49-F238E27FC236}">
                      <a16:creationId xmlns:a16="http://schemas.microsoft.com/office/drawing/2014/main" id="{740E57B6-CDD7-42B5-B1C0-DD3FA46255F1}"/>
                    </a:ext>
                  </a:extLst>
                </p:cNvPr>
                <p:cNvSpPr txBox="1"/>
                <p:nvPr/>
              </p:nvSpPr>
              <p:spPr>
                <a:xfrm>
                  <a:off x="3596643" y="1677735"/>
                  <a:ext cx="828356" cy="24622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ru-RU" sz="1600" dirty="0">
                      <a:solidFill>
                        <a:srgbClr val="1F402F"/>
                      </a:solidFill>
                      <a:latin typeface="Inter" panose="02000503000000020004" pitchFamily="2" charset="0"/>
                      <a:ea typeface="Inter" panose="02000503000000020004" pitchFamily="2" charset="0"/>
                    </a:rPr>
                    <a:t>1650</a:t>
                  </a:r>
                </a:p>
              </p:txBody>
            </p:sp>
          </p:grpSp>
          <p:sp>
            <p:nvSpPr>
              <p:cNvPr id="233" name="TextBox 232">
                <a:extLst>
                  <a:ext uri="{FF2B5EF4-FFF2-40B4-BE49-F238E27FC236}">
                    <a16:creationId xmlns:a16="http://schemas.microsoft.com/office/drawing/2014/main" id="{A5F22312-3415-4968-ACD6-A44CCDB12189}"/>
                  </a:ext>
                </a:extLst>
              </p:cNvPr>
              <p:cNvSpPr txBox="1"/>
              <p:nvPr/>
            </p:nvSpPr>
            <p:spPr>
              <a:xfrm>
                <a:off x="392908" y="4202296"/>
                <a:ext cx="585787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400" dirty="0">
                    <a:solidFill>
                      <a:srgbClr val="1F402F"/>
                    </a:solidFill>
                    <a:latin typeface="Inter ExtraLight" panose="02000503000000020004" pitchFamily="2" charset="0"/>
                    <a:ea typeface="Inter ExtraLight" panose="02000503000000020004" pitchFamily="2" charset="0"/>
                  </a:rPr>
                  <a:t>10</a:t>
                </a:r>
                <a:r>
                  <a:rPr lang="en-US" sz="1400" dirty="0">
                    <a:solidFill>
                      <a:srgbClr val="1F402F"/>
                    </a:solidFill>
                    <a:latin typeface="Inter ExtraLight" panose="02000503000000020004" pitchFamily="2" charset="0"/>
                    <a:ea typeface="Inter ExtraLight" panose="02000503000000020004" pitchFamily="2" charset="0"/>
                  </a:rPr>
                  <a:t>00 </a:t>
                </a:r>
                <a:r>
                  <a:rPr lang="ru-RU" sz="1400" dirty="0">
                    <a:solidFill>
                      <a:srgbClr val="1F402F"/>
                    </a:solidFill>
                    <a:latin typeface="Inter ExtraLight" panose="02000503000000020004" pitchFamily="2" charset="0"/>
                    <a:ea typeface="Inter ExtraLight" panose="02000503000000020004" pitchFamily="2" charset="0"/>
                  </a:rPr>
                  <a:t>г</a:t>
                </a:r>
              </a:p>
            </p:txBody>
          </p:sp>
          <p:grpSp>
            <p:nvGrpSpPr>
              <p:cNvPr id="234" name="Группа 233">
                <a:extLst>
                  <a:ext uri="{FF2B5EF4-FFF2-40B4-BE49-F238E27FC236}">
                    <a16:creationId xmlns:a16="http://schemas.microsoft.com/office/drawing/2014/main" id="{04814989-209E-474D-A6A9-D56F26E4B29F}"/>
                  </a:ext>
                </a:extLst>
              </p:cNvPr>
              <p:cNvGrpSpPr/>
              <p:nvPr/>
            </p:nvGrpSpPr>
            <p:grpSpPr>
              <a:xfrm>
                <a:off x="4610737" y="3889365"/>
                <a:ext cx="828357" cy="276998"/>
                <a:chOff x="3596642" y="1655951"/>
                <a:chExt cx="828357" cy="276998"/>
              </a:xfrm>
            </p:grpSpPr>
            <p:sp>
              <p:nvSpPr>
                <p:cNvPr id="238" name="Прямоугольник: скругленные углы 237">
                  <a:extLst>
                    <a:ext uri="{FF2B5EF4-FFF2-40B4-BE49-F238E27FC236}">
                      <a16:creationId xmlns:a16="http://schemas.microsoft.com/office/drawing/2014/main" id="{615AAC1F-69ED-427D-ADD1-EBAA8D05DB50}"/>
                    </a:ext>
                  </a:extLst>
                </p:cNvPr>
                <p:cNvSpPr/>
                <p:nvPr/>
              </p:nvSpPr>
              <p:spPr>
                <a:xfrm>
                  <a:off x="3596642" y="1655951"/>
                  <a:ext cx="828356" cy="276998"/>
                </a:xfrm>
                <a:prstGeom prst="roundRect">
                  <a:avLst>
                    <a:gd name="adj" fmla="val 50000"/>
                  </a:avLst>
                </a:prstGeom>
                <a:noFill/>
                <a:ln>
                  <a:solidFill>
                    <a:srgbClr val="1F402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39" name="TextBox 238">
                  <a:extLst>
                    <a:ext uri="{FF2B5EF4-FFF2-40B4-BE49-F238E27FC236}">
                      <a16:creationId xmlns:a16="http://schemas.microsoft.com/office/drawing/2014/main" id="{A8E43C5D-8CE9-497A-B0E0-165A70AE89E8}"/>
                    </a:ext>
                  </a:extLst>
                </p:cNvPr>
                <p:cNvSpPr txBox="1"/>
                <p:nvPr/>
              </p:nvSpPr>
              <p:spPr>
                <a:xfrm>
                  <a:off x="3596643" y="1677735"/>
                  <a:ext cx="828356" cy="24622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ru-RU" sz="1600" dirty="0">
                      <a:solidFill>
                        <a:srgbClr val="1F402F"/>
                      </a:solidFill>
                      <a:latin typeface="Inter" panose="02000503000000020004" pitchFamily="2" charset="0"/>
                      <a:ea typeface="Inter" panose="02000503000000020004" pitchFamily="2" charset="0"/>
                    </a:rPr>
                    <a:t>1750</a:t>
                  </a:r>
                </a:p>
              </p:txBody>
            </p:sp>
          </p:grpSp>
          <p:grpSp>
            <p:nvGrpSpPr>
              <p:cNvPr id="235" name="Группа 234">
                <a:extLst>
                  <a:ext uri="{FF2B5EF4-FFF2-40B4-BE49-F238E27FC236}">
                    <a16:creationId xmlns:a16="http://schemas.microsoft.com/office/drawing/2014/main" id="{95B91210-946B-4EDA-9667-751796AAF228}"/>
                  </a:ext>
                </a:extLst>
              </p:cNvPr>
              <p:cNvGrpSpPr/>
              <p:nvPr/>
            </p:nvGrpSpPr>
            <p:grpSpPr>
              <a:xfrm>
                <a:off x="3596642" y="3889365"/>
                <a:ext cx="828357" cy="276998"/>
                <a:chOff x="3596642" y="1655951"/>
                <a:chExt cx="828357" cy="276998"/>
              </a:xfrm>
            </p:grpSpPr>
            <p:sp>
              <p:nvSpPr>
                <p:cNvPr id="236" name="Прямоугольник: скругленные углы 235">
                  <a:extLst>
                    <a:ext uri="{FF2B5EF4-FFF2-40B4-BE49-F238E27FC236}">
                      <a16:creationId xmlns:a16="http://schemas.microsoft.com/office/drawing/2014/main" id="{2B75A5F3-E6CA-45A2-93A2-1830CE00B4A5}"/>
                    </a:ext>
                  </a:extLst>
                </p:cNvPr>
                <p:cNvSpPr/>
                <p:nvPr/>
              </p:nvSpPr>
              <p:spPr>
                <a:xfrm>
                  <a:off x="3596642" y="1655951"/>
                  <a:ext cx="828356" cy="276998"/>
                </a:xfrm>
                <a:prstGeom prst="roundRect">
                  <a:avLst>
                    <a:gd name="adj" fmla="val 50000"/>
                  </a:avLst>
                </a:prstGeom>
                <a:noFill/>
                <a:ln>
                  <a:solidFill>
                    <a:srgbClr val="1F402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37" name="TextBox 236">
                  <a:extLst>
                    <a:ext uri="{FF2B5EF4-FFF2-40B4-BE49-F238E27FC236}">
                      <a16:creationId xmlns:a16="http://schemas.microsoft.com/office/drawing/2014/main" id="{C14E28E7-13FF-4A3F-87D3-F24AEA30312B}"/>
                    </a:ext>
                  </a:extLst>
                </p:cNvPr>
                <p:cNvSpPr txBox="1"/>
                <p:nvPr/>
              </p:nvSpPr>
              <p:spPr>
                <a:xfrm>
                  <a:off x="3596643" y="1677735"/>
                  <a:ext cx="828356" cy="24622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ru-RU" sz="1600" dirty="0">
                      <a:solidFill>
                        <a:srgbClr val="1F402F"/>
                      </a:solidFill>
                      <a:latin typeface="Inter" panose="02000503000000020004" pitchFamily="2" charset="0"/>
                      <a:ea typeface="Inter" panose="02000503000000020004" pitchFamily="2" charset="0"/>
                    </a:rPr>
                    <a:t>1950</a:t>
                  </a:r>
                </a:p>
              </p:txBody>
            </p:sp>
          </p:grpSp>
        </p:grp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92A618B4-5534-49DE-ACCC-EF79B57147B0}"/>
              </a:ext>
            </a:extLst>
          </p:cNvPr>
          <p:cNvGrpSpPr/>
          <p:nvPr/>
        </p:nvGrpSpPr>
        <p:grpSpPr>
          <a:xfrm>
            <a:off x="385763" y="1170801"/>
            <a:ext cx="6067426" cy="3525069"/>
            <a:chOff x="385763" y="1170801"/>
            <a:chExt cx="6067426" cy="3525069"/>
          </a:xfrm>
        </p:grpSpPr>
        <p:cxnSp>
          <p:nvCxnSpPr>
            <p:cNvPr id="4" name="Прямая соединительная линия 3">
              <a:extLst>
                <a:ext uri="{FF2B5EF4-FFF2-40B4-BE49-F238E27FC236}">
                  <a16:creationId xmlns:a16="http://schemas.microsoft.com/office/drawing/2014/main" id="{6F9B9EF5-8B0E-4CBD-A1C1-3B4842C71E80}"/>
                </a:ext>
              </a:extLst>
            </p:cNvPr>
            <p:cNvCxnSpPr/>
            <p:nvPr/>
          </p:nvCxnSpPr>
          <p:spPr>
            <a:xfrm>
              <a:off x="404813" y="1447800"/>
              <a:ext cx="6048375" cy="0"/>
            </a:xfrm>
            <a:prstGeom prst="line">
              <a:avLst/>
            </a:prstGeom>
            <a:ln>
              <a:solidFill>
                <a:srgbClr val="1F402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379BF98-631D-44F6-8DFA-8E8024F7207D}"/>
                </a:ext>
              </a:extLst>
            </p:cNvPr>
            <p:cNvSpPr txBox="1"/>
            <p:nvPr/>
          </p:nvSpPr>
          <p:spPr>
            <a:xfrm>
              <a:off x="388145" y="1170801"/>
              <a:ext cx="1383505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dirty="0">
                  <a:solidFill>
                    <a:srgbClr val="1F402F"/>
                  </a:solidFill>
                  <a:latin typeface="Inter ExtraLight" panose="02000503000000020004" pitchFamily="2" charset="0"/>
                  <a:ea typeface="Inter ExtraLight" panose="02000503000000020004" pitchFamily="2" charset="0"/>
                </a:rPr>
                <a:t>За упаковку</a:t>
              </a:r>
            </a:p>
          </p:txBody>
        </p:sp>
        <p:grpSp>
          <p:nvGrpSpPr>
            <p:cNvPr id="7169" name="Группа 7168">
              <a:extLst>
                <a:ext uri="{FF2B5EF4-FFF2-40B4-BE49-F238E27FC236}">
                  <a16:creationId xmlns:a16="http://schemas.microsoft.com/office/drawing/2014/main" id="{6280CD27-540A-4573-85C4-931A59DB1730}"/>
                </a:ext>
              </a:extLst>
            </p:cNvPr>
            <p:cNvGrpSpPr/>
            <p:nvPr/>
          </p:nvGrpSpPr>
          <p:grpSpPr>
            <a:xfrm>
              <a:off x="385765" y="2905544"/>
              <a:ext cx="6067423" cy="528375"/>
              <a:chOff x="385765" y="2637328"/>
              <a:chExt cx="6067423" cy="528375"/>
            </a:xfrm>
          </p:grpSpPr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BBEBFD3-92F8-4E51-85F7-78FBF97B13BD}"/>
                  </a:ext>
                </a:extLst>
              </p:cNvPr>
              <p:cNvSpPr txBox="1"/>
              <p:nvPr/>
            </p:nvSpPr>
            <p:spPr>
              <a:xfrm>
                <a:off x="385765" y="2647600"/>
                <a:ext cx="3024187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dirty="0">
                    <a:solidFill>
                      <a:srgbClr val="1F402F"/>
                    </a:solidFill>
                    <a:latin typeface="Inter" panose="02000503000000020004" pitchFamily="2" charset="0"/>
                    <a:ea typeface="Inter" panose="02000503000000020004" pitchFamily="2" charset="0"/>
                  </a:rPr>
                  <a:t>Кофе </a:t>
                </a:r>
                <a:r>
                  <a:rPr lang="en-US" dirty="0" err="1">
                    <a:solidFill>
                      <a:srgbClr val="1F402F"/>
                    </a:solidFill>
                    <a:latin typeface="Inter" panose="02000503000000020004" pitchFamily="2" charset="0"/>
                    <a:ea typeface="Inter" panose="02000503000000020004" pitchFamily="2" charset="0"/>
                  </a:rPr>
                  <a:t>Balkanoza</a:t>
                </a:r>
                <a:r>
                  <a:rPr lang="en-US" dirty="0">
                    <a:solidFill>
                      <a:srgbClr val="1F402F"/>
                    </a:solidFill>
                    <a:latin typeface="Inter" panose="02000503000000020004" pitchFamily="2" charset="0"/>
                    <a:ea typeface="Inter" panose="02000503000000020004" pitchFamily="2" charset="0"/>
                  </a:rPr>
                  <a:t> Classic</a:t>
                </a:r>
                <a:endParaRPr lang="ru-RU" dirty="0">
                  <a:solidFill>
                    <a:srgbClr val="1F402F"/>
                  </a:solidFill>
                  <a:latin typeface="Inter" panose="02000503000000020004" pitchFamily="2" charset="0"/>
                  <a:ea typeface="Inter" panose="02000503000000020004" pitchFamily="2" charset="0"/>
                </a:endParaRPr>
              </a:p>
            </p:txBody>
          </p:sp>
          <p:grpSp>
            <p:nvGrpSpPr>
              <p:cNvPr id="47" name="Группа 46">
                <a:extLst>
                  <a:ext uri="{FF2B5EF4-FFF2-40B4-BE49-F238E27FC236}">
                    <a16:creationId xmlns:a16="http://schemas.microsoft.com/office/drawing/2014/main" id="{AE920B08-FF94-448B-AAE5-19D48DDD4D0E}"/>
                  </a:ext>
                </a:extLst>
              </p:cNvPr>
              <p:cNvGrpSpPr/>
              <p:nvPr/>
            </p:nvGrpSpPr>
            <p:grpSpPr>
              <a:xfrm>
                <a:off x="5624831" y="2637328"/>
                <a:ext cx="828357" cy="276998"/>
                <a:chOff x="3596642" y="1655951"/>
                <a:chExt cx="828357" cy="276998"/>
              </a:xfrm>
            </p:grpSpPr>
            <p:sp>
              <p:nvSpPr>
                <p:cNvPr id="48" name="Прямоугольник: скругленные углы 47">
                  <a:extLst>
                    <a:ext uri="{FF2B5EF4-FFF2-40B4-BE49-F238E27FC236}">
                      <a16:creationId xmlns:a16="http://schemas.microsoft.com/office/drawing/2014/main" id="{9E9D7BAC-2BE0-4329-88A5-4AE5BD90538A}"/>
                    </a:ext>
                  </a:extLst>
                </p:cNvPr>
                <p:cNvSpPr/>
                <p:nvPr/>
              </p:nvSpPr>
              <p:spPr>
                <a:xfrm>
                  <a:off x="3596642" y="1655951"/>
                  <a:ext cx="828356" cy="276998"/>
                </a:xfrm>
                <a:prstGeom prst="roundRect">
                  <a:avLst>
                    <a:gd name="adj" fmla="val 50000"/>
                  </a:avLst>
                </a:prstGeom>
                <a:noFill/>
                <a:ln>
                  <a:solidFill>
                    <a:srgbClr val="1F402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B9DABB7E-E85A-448D-89CB-136B681C5823}"/>
                    </a:ext>
                  </a:extLst>
                </p:cNvPr>
                <p:cNvSpPr txBox="1"/>
                <p:nvPr/>
              </p:nvSpPr>
              <p:spPr>
                <a:xfrm>
                  <a:off x="3596643" y="1677735"/>
                  <a:ext cx="828356" cy="24622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ru-RU" sz="1600" dirty="0">
                      <a:solidFill>
                        <a:srgbClr val="1F402F"/>
                      </a:solidFill>
                      <a:latin typeface="Inter" panose="02000503000000020004" pitchFamily="2" charset="0"/>
                      <a:ea typeface="Inter" panose="02000503000000020004" pitchFamily="2" charset="0"/>
                    </a:rPr>
                    <a:t>27000</a:t>
                  </a:r>
                </a:p>
              </p:txBody>
            </p:sp>
          </p:grp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8A3C5540-3CCA-40A6-83C4-933541BB67C3}"/>
                  </a:ext>
                </a:extLst>
              </p:cNvPr>
              <p:cNvSpPr txBox="1"/>
              <p:nvPr/>
            </p:nvSpPr>
            <p:spPr>
              <a:xfrm>
                <a:off x="392907" y="2950259"/>
                <a:ext cx="585787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400" dirty="0">
                    <a:solidFill>
                      <a:srgbClr val="1F402F"/>
                    </a:solidFill>
                    <a:latin typeface="Inter ExtraLight" panose="02000503000000020004" pitchFamily="2" charset="0"/>
                    <a:ea typeface="Inter ExtraLight" panose="02000503000000020004" pitchFamily="2" charset="0"/>
                  </a:rPr>
                  <a:t>10</a:t>
                </a:r>
                <a:r>
                  <a:rPr lang="en-US" sz="1400" dirty="0">
                    <a:solidFill>
                      <a:srgbClr val="1F402F"/>
                    </a:solidFill>
                    <a:latin typeface="Inter ExtraLight" panose="02000503000000020004" pitchFamily="2" charset="0"/>
                    <a:ea typeface="Inter ExtraLight" panose="02000503000000020004" pitchFamily="2" charset="0"/>
                  </a:rPr>
                  <a:t>00 </a:t>
                </a:r>
                <a:r>
                  <a:rPr lang="ru-RU" sz="1400" dirty="0">
                    <a:solidFill>
                      <a:srgbClr val="1F402F"/>
                    </a:solidFill>
                    <a:latin typeface="Inter ExtraLight" panose="02000503000000020004" pitchFamily="2" charset="0"/>
                    <a:ea typeface="Inter ExtraLight" panose="02000503000000020004" pitchFamily="2" charset="0"/>
                  </a:rPr>
                  <a:t>г</a:t>
                </a:r>
              </a:p>
            </p:txBody>
          </p:sp>
          <p:grpSp>
            <p:nvGrpSpPr>
              <p:cNvPr id="51" name="Группа 50">
                <a:extLst>
                  <a:ext uri="{FF2B5EF4-FFF2-40B4-BE49-F238E27FC236}">
                    <a16:creationId xmlns:a16="http://schemas.microsoft.com/office/drawing/2014/main" id="{8EB5D72A-1E3A-4532-84D8-EB4AB8F8E770}"/>
                  </a:ext>
                </a:extLst>
              </p:cNvPr>
              <p:cNvGrpSpPr/>
              <p:nvPr/>
            </p:nvGrpSpPr>
            <p:grpSpPr>
              <a:xfrm>
                <a:off x="4610736" y="2637328"/>
                <a:ext cx="828357" cy="276998"/>
                <a:chOff x="3596642" y="1655951"/>
                <a:chExt cx="828357" cy="276998"/>
              </a:xfrm>
            </p:grpSpPr>
            <p:sp>
              <p:nvSpPr>
                <p:cNvPr id="52" name="Прямоугольник: скругленные углы 51">
                  <a:extLst>
                    <a:ext uri="{FF2B5EF4-FFF2-40B4-BE49-F238E27FC236}">
                      <a16:creationId xmlns:a16="http://schemas.microsoft.com/office/drawing/2014/main" id="{52D6117E-3410-496D-B668-9BABBA67EE88}"/>
                    </a:ext>
                  </a:extLst>
                </p:cNvPr>
                <p:cNvSpPr/>
                <p:nvPr/>
              </p:nvSpPr>
              <p:spPr>
                <a:xfrm>
                  <a:off x="3596642" y="1655951"/>
                  <a:ext cx="828356" cy="276998"/>
                </a:xfrm>
                <a:prstGeom prst="roundRect">
                  <a:avLst>
                    <a:gd name="adj" fmla="val 50000"/>
                  </a:avLst>
                </a:prstGeom>
                <a:noFill/>
                <a:ln>
                  <a:solidFill>
                    <a:srgbClr val="1F402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40969E2C-E03F-4642-AA76-F67257BD173F}"/>
                    </a:ext>
                  </a:extLst>
                </p:cNvPr>
                <p:cNvSpPr txBox="1"/>
                <p:nvPr/>
              </p:nvSpPr>
              <p:spPr>
                <a:xfrm>
                  <a:off x="3596643" y="1677735"/>
                  <a:ext cx="828356" cy="24622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ru-RU" sz="1600" dirty="0">
                      <a:solidFill>
                        <a:srgbClr val="1F402F"/>
                      </a:solidFill>
                      <a:latin typeface="Inter" panose="02000503000000020004" pitchFamily="2" charset="0"/>
                      <a:ea typeface="Inter" panose="02000503000000020004" pitchFamily="2" charset="0"/>
                    </a:rPr>
                    <a:t>19000</a:t>
                  </a:r>
                </a:p>
              </p:txBody>
            </p:sp>
          </p:grpSp>
          <p:grpSp>
            <p:nvGrpSpPr>
              <p:cNvPr id="54" name="Группа 53">
                <a:extLst>
                  <a:ext uri="{FF2B5EF4-FFF2-40B4-BE49-F238E27FC236}">
                    <a16:creationId xmlns:a16="http://schemas.microsoft.com/office/drawing/2014/main" id="{A628EBFB-4B54-483D-9105-7F977C86D042}"/>
                  </a:ext>
                </a:extLst>
              </p:cNvPr>
              <p:cNvGrpSpPr/>
              <p:nvPr/>
            </p:nvGrpSpPr>
            <p:grpSpPr>
              <a:xfrm>
                <a:off x="3596641" y="2637328"/>
                <a:ext cx="828357" cy="276998"/>
                <a:chOff x="3596642" y="1655951"/>
                <a:chExt cx="828357" cy="276998"/>
              </a:xfrm>
            </p:grpSpPr>
            <p:sp>
              <p:nvSpPr>
                <p:cNvPr id="55" name="Прямоугольник: скругленные углы 54">
                  <a:extLst>
                    <a:ext uri="{FF2B5EF4-FFF2-40B4-BE49-F238E27FC236}">
                      <a16:creationId xmlns:a16="http://schemas.microsoft.com/office/drawing/2014/main" id="{AFDEDE75-7653-4EC9-8925-5CDF50842954}"/>
                    </a:ext>
                  </a:extLst>
                </p:cNvPr>
                <p:cNvSpPr/>
                <p:nvPr/>
              </p:nvSpPr>
              <p:spPr>
                <a:xfrm>
                  <a:off x="3596642" y="1655951"/>
                  <a:ext cx="828356" cy="276998"/>
                </a:xfrm>
                <a:prstGeom prst="roundRect">
                  <a:avLst>
                    <a:gd name="adj" fmla="val 50000"/>
                  </a:avLst>
                </a:prstGeom>
                <a:noFill/>
                <a:ln>
                  <a:solidFill>
                    <a:srgbClr val="1F402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2042DFC2-54AC-4C51-A4F9-1C22D6F9D298}"/>
                    </a:ext>
                  </a:extLst>
                </p:cNvPr>
                <p:cNvSpPr txBox="1"/>
                <p:nvPr/>
              </p:nvSpPr>
              <p:spPr>
                <a:xfrm>
                  <a:off x="3596643" y="1677735"/>
                  <a:ext cx="828356" cy="24622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ru-RU" sz="1600" dirty="0">
                      <a:solidFill>
                        <a:srgbClr val="1F402F"/>
                      </a:solidFill>
                      <a:latin typeface="Inter" panose="02000503000000020004" pitchFamily="2" charset="0"/>
                      <a:ea typeface="Inter" panose="02000503000000020004" pitchFamily="2" charset="0"/>
                    </a:rPr>
                    <a:t>1950</a:t>
                  </a:r>
                </a:p>
              </p:txBody>
            </p:sp>
          </p:grpSp>
        </p:grpSp>
        <p:grpSp>
          <p:nvGrpSpPr>
            <p:cNvPr id="7171" name="Группа 7170">
              <a:extLst>
                <a:ext uri="{FF2B5EF4-FFF2-40B4-BE49-F238E27FC236}">
                  <a16:creationId xmlns:a16="http://schemas.microsoft.com/office/drawing/2014/main" id="{5334B7DC-C55A-491E-9967-A85E15FA16F8}"/>
                </a:ext>
              </a:extLst>
            </p:cNvPr>
            <p:cNvGrpSpPr/>
            <p:nvPr/>
          </p:nvGrpSpPr>
          <p:grpSpPr>
            <a:xfrm>
              <a:off x="385765" y="2279704"/>
              <a:ext cx="6067421" cy="518103"/>
              <a:chOff x="385765" y="2066331"/>
              <a:chExt cx="6067421" cy="518103"/>
            </a:xfrm>
          </p:grpSpPr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17B5A25-09FA-45C6-943D-69B884BD4BE3}"/>
                  </a:ext>
                </a:extLst>
              </p:cNvPr>
              <p:cNvSpPr txBox="1"/>
              <p:nvPr/>
            </p:nvSpPr>
            <p:spPr>
              <a:xfrm>
                <a:off x="385765" y="2066331"/>
                <a:ext cx="3024187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dirty="0">
                    <a:solidFill>
                      <a:srgbClr val="1F402F"/>
                    </a:solidFill>
                    <a:latin typeface="Inter" panose="02000503000000020004" pitchFamily="2" charset="0"/>
                    <a:ea typeface="Inter" panose="02000503000000020004" pitchFamily="2" charset="0"/>
                  </a:rPr>
                  <a:t>Кофе </a:t>
                </a:r>
                <a:r>
                  <a:rPr lang="en-US" dirty="0" err="1">
                    <a:solidFill>
                      <a:srgbClr val="1F402F"/>
                    </a:solidFill>
                    <a:latin typeface="Inter" panose="02000503000000020004" pitchFamily="2" charset="0"/>
                    <a:ea typeface="Inter" panose="02000503000000020004" pitchFamily="2" charset="0"/>
                  </a:rPr>
                  <a:t>Balkanoza</a:t>
                </a:r>
                <a:r>
                  <a:rPr lang="en-US" dirty="0">
                    <a:solidFill>
                      <a:srgbClr val="1F402F"/>
                    </a:solidFill>
                    <a:latin typeface="Inter" panose="02000503000000020004" pitchFamily="2" charset="0"/>
                    <a:ea typeface="Inter" panose="02000503000000020004" pitchFamily="2" charset="0"/>
                  </a:rPr>
                  <a:t> Classic</a:t>
                </a:r>
                <a:endParaRPr lang="ru-RU" dirty="0">
                  <a:solidFill>
                    <a:srgbClr val="1F402F"/>
                  </a:solidFill>
                  <a:latin typeface="Inter" panose="02000503000000020004" pitchFamily="2" charset="0"/>
                  <a:ea typeface="Inter" panose="02000503000000020004" pitchFamily="2" charset="0"/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EE97F0BC-E65C-4EDD-98FA-4DCC3849838B}"/>
                  </a:ext>
                </a:extLst>
              </p:cNvPr>
              <p:cNvSpPr txBox="1"/>
              <p:nvPr/>
            </p:nvSpPr>
            <p:spPr>
              <a:xfrm>
                <a:off x="390527" y="2368990"/>
                <a:ext cx="4881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>
                    <a:solidFill>
                      <a:srgbClr val="1F402F"/>
                    </a:solidFill>
                    <a:latin typeface="Inter ExtraLight" panose="02000503000000020004" pitchFamily="2" charset="0"/>
                    <a:ea typeface="Inter ExtraLight" panose="02000503000000020004" pitchFamily="2" charset="0"/>
                  </a:rPr>
                  <a:t>500 </a:t>
                </a:r>
                <a:r>
                  <a:rPr lang="ru-RU" sz="1400" dirty="0">
                    <a:solidFill>
                      <a:srgbClr val="1F402F"/>
                    </a:solidFill>
                    <a:latin typeface="Inter ExtraLight" panose="02000503000000020004" pitchFamily="2" charset="0"/>
                    <a:ea typeface="Inter ExtraLight" panose="02000503000000020004" pitchFamily="2" charset="0"/>
                  </a:rPr>
                  <a:t>г</a:t>
                </a:r>
              </a:p>
            </p:txBody>
          </p:sp>
          <p:grpSp>
            <p:nvGrpSpPr>
              <p:cNvPr id="57" name="Группа 56">
                <a:extLst>
                  <a:ext uri="{FF2B5EF4-FFF2-40B4-BE49-F238E27FC236}">
                    <a16:creationId xmlns:a16="http://schemas.microsoft.com/office/drawing/2014/main" id="{EE987BC5-7EE1-4786-9EEB-74EF63E1AD80}"/>
                  </a:ext>
                </a:extLst>
              </p:cNvPr>
              <p:cNvGrpSpPr/>
              <p:nvPr/>
            </p:nvGrpSpPr>
            <p:grpSpPr>
              <a:xfrm>
                <a:off x="5624829" y="2069931"/>
                <a:ext cx="828357" cy="276998"/>
                <a:chOff x="3596642" y="1655951"/>
                <a:chExt cx="828357" cy="276998"/>
              </a:xfrm>
            </p:grpSpPr>
            <p:sp>
              <p:nvSpPr>
                <p:cNvPr id="58" name="Прямоугольник: скругленные углы 57">
                  <a:extLst>
                    <a:ext uri="{FF2B5EF4-FFF2-40B4-BE49-F238E27FC236}">
                      <a16:creationId xmlns:a16="http://schemas.microsoft.com/office/drawing/2014/main" id="{6372F71D-AF51-4CC8-87CA-C2B0A975145A}"/>
                    </a:ext>
                  </a:extLst>
                </p:cNvPr>
                <p:cNvSpPr/>
                <p:nvPr/>
              </p:nvSpPr>
              <p:spPr>
                <a:xfrm>
                  <a:off x="3596642" y="1655951"/>
                  <a:ext cx="828356" cy="276998"/>
                </a:xfrm>
                <a:prstGeom prst="roundRect">
                  <a:avLst>
                    <a:gd name="adj" fmla="val 50000"/>
                  </a:avLst>
                </a:prstGeom>
                <a:noFill/>
                <a:ln>
                  <a:solidFill>
                    <a:srgbClr val="1F402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AAECD861-5590-4540-A711-A4E9EE6DA3FF}"/>
                    </a:ext>
                  </a:extLst>
                </p:cNvPr>
                <p:cNvSpPr txBox="1"/>
                <p:nvPr/>
              </p:nvSpPr>
              <p:spPr>
                <a:xfrm>
                  <a:off x="3596643" y="1677735"/>
                  <a:ext cx="828356" cy="24622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ru-RU" sz="1600" dirty="0">
                      <a:solidFill>
                        <a:srgbClr val="1F402F"/>
                      </a:solidFill>
                      <a:latin typeface="Inter" panose="02000503000000020004" pitchFamily="2" charset="0"/>
                      <a:ea typeface="Inter" panose="02000503000000020004" pitchFamily="2" charset="0"/>
                    </a:rPr>
                    <a:t>14500</a:t>
                  </a:r>
                </a:p>
              </p:txBody>
            </p:sp>
          </p:grpSp>
          <p:grpSp>
            <p:nvGrpSpPr>
              <p:cNvPr id="60" name="Группа 59">
                <a:extLst>
                  <a:ext uri="{FF2B5EF4-FFF2-40B4-BE49-F238E27FC236}">
                    <a16:creationId xmlns:a16="http://schemas.microsoft.com/office/drawing/2014/main" id="{91EE01D3-17FB-4422-978F-EC0CADA66568}"/>
                  </a:ext>
                </a:extLst>
              </p:cNvPr>
              <p:cNvGrpSpPr/>
              <p:nvPr/>
            </p:nvGrpSpPr>
            <p:grpSpPr>
              <a:xfrm>
                <a:off x="4610734" y="2069931"/>
                <a:ext cx="828357" cy="276998"/>
                <a:chOff x="3596642" y="1655951"/>
                <a:chExt cx="828357" cy="276998"/>
              </a:xfrm>
            </p:grpSpPr>
            <p:sp>
              <p:nvSpPr>
                <p:cNvPr id="61" name="Прямоугольник: скругленные углы 60">
                  <a:extLst>
                    <a:ext uri="{FF2B5EF4-FFF2-40B4-BE49-F238E27FC236}">
                      <a16:creationId xmlns:a16="http://schemas.microsoft.com/office/drawing/2014/main" id="{34993CC2-1551-4F7E-83E9-EC5493DFC12C}"/>
                    </a:ext>
                  </a:extLst>
                </p:cNvPr>
                <p:cNvSpPr/>
                <p:nvPr/>
              </p:nvSpPr>
              <p:spPr>
                <a:xfrm>
                  <a:off x="3596642" y="1655951"/>
                  <a:ext cx="828356" cy="276998"/>
                </a:xfrm>
                <a:prstGeom prst="roundRect">
                  <a:avLst>
                    <a:gd name="adj" fmla="val 50000"/>
                  </a:avLst>
                </a:prstGeom>
                <a:noFill/>
                <a:ln>
                  <a:solidFill>
                    <a:srgbClr val="1F402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C0C1FD26-7329-487C-A4EE-BEE5A84CFFC9}"/>
                    </a:ext>
                  </a:extLst>
                </p:cNvPr>
                <p:cNvSpPr txBox="1"/>
                <p:nvPr/>
              </p:nvSpPr>
              <p:spPr>
                <a:xfrm>
                  <a:off x="3596643" y="1677735"/>
                  <a:ext cx="828356" cy="24622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ru-RU" sz="1600" dirty="0">
                      <a:solidFill>
                        <a:srgbClr val="1F402F"/>
                      </a:solidFill>
                      <a:latin typeface="Inter" panose="02000503000000020004" pitchFamily="2" charset="0"/>
                      <a:ea typeface="Inter" panose="02000503000000020004" pitchFamily="2" charset="0"/>
                    </a:rPr>
                    <a:t>9500</a:t>
                  </a:r>
                </a:p>
              </p:txBody>
            </p:sp>
          </p:grpSp>
          <p:grpSp>
            <p:nvGrpSpPr>
              <p:cNvPr id="63" name="Группа 62">
                <a:extLst>
                  <a:ext uri="{FF2B5EF4-FFF2-40B4-BE49-F238E27FC236}">
                    <a16:creationId xmlns:a16="http://schemas.microsoft.com/office/drawing/2014/main" id="{68F5F11A-47A0-451E-9E02-C1472F3423E2}"/>
                  </a:ext>
                </a:extLst>
              </p:cNvPr>
              <p:cNvGrpSpPr/>
              <p:nvPr/>
            </p:nvGrpSpPr>
            <p:grpSpPr>
              <a:xfrm>
                <a:off x="3596639" y="2069931"/>
                <a:ext cx="828357" cy="276998"/>
                <a:chOff x="3596642" y="1655951"/>
                <a:chExt cx="828357" cy="276998"/>
              </a:xfrm>
            </p:grpSpPr>
            <p:sp>
              <p:nvSpPr>
                <p:cNvPr id="64" name="Прямоугольник: скругленные углы 63">
                  <a:extLst>
                    <a:ext uri="{FF2B5EF4-FFF2-40B4-BE49-F238E27FC236}">
                      <a16:creationId xmlns:a16="http://schemas.microsoft.com/office/drawing/2014/main" id="{DAD96F9A-68C4-4A9C-BF4C-75C21B7C8D57}"/>
                    </a:ext>
                  </a:extLst>
                </p:cNvPr>
                <p:cNvSpPr/>
                <p:nvPr/>
              </p:nvSpPr>
              <p:spPr>
                <a:xfrm>
                  <a:off x="3596642" y="1655951"/>
                  <a:ext cx="828356" cy="276998"/>
                </a:xfrm>
                <a:prstGeom prst="roundRect">
                  <a:avLst>
                    <a:gd name="adj" fmla="val 50000"/>
                  </a:avLst>
                </a:prstGeom>
                <a:noFill/>
                <a:ln>
                  <a:solidFill>
                    <a:srgbClr val="1F402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F81F53C9-8E40-4E5A-A6FC-F86BBD06CC8D}"/>
                    </a:ext>
                  </a:extLst>
                </p:cNvPr>
                <p:cNvSpPr txBox="1"/>
                <p:nvPr/>
              </p:nvSpPr>
              <p:spPr>
                <a:xfrm>
                  <a:off x="3596643" y="1677735"/>
                  <a:ext cx="828356" cy="24622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ru-RU" sz="1600" dirty="0">
                      <a:solidFill>
                        <a:srgbClr val="1F402F"/>
                      </a:solidFill>
                      <a:latin typeface="Inter" panose="02000503000000020004" pitchFamily="2" charset="0"/>
                      <a:ea typeface="Inter" panose="02000503000000020004" pitchFamily="2" charset="0"/>
                    </a:rPr>
                    <a:t>975</a:t>
                  </a:r>
                </a:p>
              </p:txBody>
            </p:sp>
          </p:grpSp>
        </p:grpSp>
        <p:grpSp>
          <p:nvGrpSpPr>
            <p:cNvPr id="7173" name="Группа 7172">
              <a:extLst>
                <a:ext uri="{FF2B5EF4-FFF2-40B4-BE49-F238E27FC236}">
                  <a16:creationId xmlns:a16="http://schemas.microsoft.com/office/drawing/2014/main" id="{46CB37EB-8DF4-45A8-9E6E-E321E3B24017}"/>
                </a:ext>
              </a:extLst>
            </p:cNvPr>
            <p:cNvGrpSpPr/>
            <p:nvPr/>
          </p:nvGrpSpPr>
          <p:grpSpPr>
            <a:xfrm>
              <a:off x="385763" y="1653864"/>
              <a:ext cx="6067424" cy="518103"/>
              <a:chOff x="385763" y="1653864"/>
              <a:chExt cx="6067424" cy="518103"/>
            </a:xfrm>
          </p:grpSpPr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EE2C5E57-7441-4E47-926E-095176DF72DA}"/>
                  </a:ext>
                </a:extLst>
              </p:cNvPr>
              <p:cNvSpPr txBox="1"/>
              <p:nvPr/>
            </p:nvSpPr>
            <p:spPr>
              <a:xfrm>
                <a:off x="385763" y="1653864"/>
                <a:ext cx="3024187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dirty="0">
                    <a:solidFill>
                      <a:srgbClr val="1F402F"/>
                    </a:solidFill>
                    <a:latin typeface="Inter" panose="02000503000000020004" pitchFamily="2" charset="0"/>
                    <a:ea typeface="Inter" panose="02000503000000020004" pitchFamily="2" charset="0"/>
                  </a:rPr>
                  <a:t>Кофе молотый для турки</a:t>
                </a:r>
              </a:p>
            </p:txBody>
          </p:sp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BE1C0E20-C031-4FA1-B4D6-45A851B40154}"/>
                  </a:ext>
                </a:extLst>
              </p:cNvPr>
              <p:cNvSpPr txBox="1"/>
              <p:nvPr/>
            </p:nvSpPr>
            <p:spPr>
              <a:xfrm>
                <a:off x="390525" y="1956523"/>
                <a:ext cx="4881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400" dirty="0">
                    <a:solidFill>
                      <a:srgbClr val="1F402F"/>
                    </a:solidFill>
                    <a:latin typeface="Inter ExtraLight" panose="02000503000000020004" pitchFamily="2" charset="0"/>
                    <a:ea typeface="Inter ExtraLight" panose="02000503000000020004" pitchFamily="2" charset="0"/>
                  </a:rPr>
                  <a:t>2</a:t>
                </a:r>
                <a:r>
                  <a:rPr lang="en-US" sz="1400" dirty="0">
                    <a:solidFill>
                      <a:srgbClr val="1F402F"/>
                    </a:solidFill>
                    <a:latin typeface="Inter ExtraLight" panose="02000503000000020004" pitchFamily="2" charset="0"/>
                    <a:ea typeface="Inter ExtraLight" panose="02000503000000020004" pitchFamily="2" charset="0"/>
                  </a:rPr>
                  <a:t>00 </a:t>
                </a:r>
                <a:r>
                  <a:rPr lang="ru-RU" sz="1400" dirty="0">
                    <a:solidFill>
                      <a:srgbClr val="1F402F"/>
                    </a:solidFill>
                    <a:latin typeface="Inter ExtraLight" panose="02000503000000020004" pitchFamily="2" charset="0"/>
                    <a:ea typeface="Inter ExtraLight" panose="02000503000000020004" pitchFamily="2" charset="0"/>
                  </a:rPr>
                  <a:t>г</a:t>
                </a:r>
              </a:p>
            </p:txBody>
          </p:sp>
          <p:grpSp>
            <p:nvGrpSpPr>
              <p:cNvPr id="66" name="Группа 65">
                <a:extLst>
                  <a:ext uri="{FF2B5EF4-FFF2-40B4-BE49-F238E27FC236}">
                    <a16:creationId xmlns:a16="http://schemas.microsoft.com/office/drawing/2014/main" id="{EC7E9B8D-A139-49EC-8C28-1DA76C6CE9CD}"/>
                  </a:ext>
                </a:extLst>
              </p:cNvPr>
              <p:cNvGrpSpPr/>
              <p:nvPr/>
            </p:nvGrpSpPr>
            <p:grpSpPr>
              <a:xfrm>
                <a:off x="5624830" y="1655950"/>
                <a:ext cx="828357" cy="276998"/>
                <a:chOff x="3596642" y="1655951"/>
                <a:chExt cx="828357" cy="276998"/>
              </a:xfrm>
            </p:grpSpPr>
            <p:sp>
              <p:nvSpPr>
                <p:cNvPr id="67" name="Прямоугольник: скругленные углы 66">
                  <a:extLst>
                    <a:ext uri="{FF2B5EF4-FFF2-40B4-BE49-F238E27FC236}">
                      <a16:creationId xmlns:a16="http://schemas.microsoft.com/office/drawing/2014/main" id="{35B01B4A-2382-492A-8B64-232F454E7D38}"/>
                    </a:ext>
                  </a:extLst>
                </p:cNvPr>
                <p:cNvSpPr/>
                <p:nvPr/>
              </p:nvSpPr>
              <p:spPr>
                <a:xfrm>
                  <a:off x="3596642" y="1655951"/>
                  <a:ext cx="828356" cy="276998"/>
                </a:xfrm>
                <a:prstGeom prst="roundRect">
                  <a:avLst>
                    <a:gd name="adj" fmla="val 50000"/>
                  </a:avLst>
                </a:prstGeom>
                <a:noFill/>
                <a:ln>
                  <a:solidFill>
                    <a:srgbClr val="1F402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CB0268B9-A557-4036-B499-4515213AF5F6}"/>
                    </a:ext>
                  </a:extLst>
                </p:cNvPr>
                <p:cNvSpPr txBox="1"/>
                <p:nvPr/>
              </p:nvSpPr>
              <p:spPr>
                <a:xfrm>
                  <a:off x="3596643" y="1677735"/>
                  <a:ext cx="828356" cy="24622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ru-RU" sz="1600" dirty="0">
                      <a:solidFill>
                        <a:srgbClr val="1F402F"/>
                      </a:solidFill>
                      <a:latin typeface="Inter" panose="02000503000000020004" pitchFamily="2" charset="0"/>
                      <a:ea typeface="Inter" panose="02000503000000020004" pitchFamily="2" charset="0"/>
                    </a:rPr>
                    <a:t>5650</a:t>
                  </a:r>
                </a:p>
              </p:txBody>
            </p:sp>
          </p:grpSp>
          <p:grpSp>
            <p:nvGrpSpPr>
              <p:cNvPr id="69" name="Группа 68">
                <a:extLst>
                  <a:ext uri="{FF2B5EF4-FFF2-40B4-BE49-F238E27FC236}">
                    <a16:creationId xmlns:a16="http://schemas.microsoft.com/office/drawing/2014/main" id="{7855D989-B869-4CDC-9B35-149B643FAC90}"/>
                  </a:ext>
                </a:extLst>
              </p:cNvPr>
              <p:cNvGrpSpPr/>
              <p:nvPr/>
            </p:nvGrpSpPr>
            <p:grpSpPr>
              <a:xfrm>
                <a:off x="4610735" y="1655950"/>
                <a:ext cx="828357" cy="276998"/>
                <a:chOff x="3596642" y="1655951"/>
                <a:chExt cx="828357" cy="276998"/>
              </a:xfrm>
            </p:grpSpPr>
            <p:sp>
              <p:nvSpPr>
                <p:cNvPr id="70" name="Прямоугольник: скругленные углы 69">
                  <a:extLst>
                    <a:ext uri="{FF2B5EF4-FFF2-40B4-BE49-F238E27FC236}">
                      <a16:creationId xmlns:a16="http://schemas.microsoft.com/office/drawing/2014/main" id="{F841B656-0A4C-4E47-9DEE-B39853D24A93}"/>
                    </a:ext>
                  </a:extLst>
                </p:cNvPr>
                <p:cNvSpPr/>
                <p:nvPr/>
              </p:nvSpPr>
              <p:spPr>
                <a:xfrm>
                  <a:off x="3596642" y="1655951"/>
                  <a:ext cx="828356" cy="276998"/>
                </a:xfrm>
                <a:prstGeom prst="roundRect">
                  <a:avLst>
                    <a:gd name="adj" fmla="val 50000"/>
                  </a:avLst>
                </a:prstGeom>
                <a:noFill/>
                <a:ln>
                  <a:solidFill>
                    <a:srgbClr val="1F402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D5B6679A-111F-4B1F-981F-D74DD81A8778}"/>
                    </a:ext>
                  </a:extLst>
                </p:cNvPr>
                <p:cNvSpPr txBox="1"/>
                <p:nvPr/>
              </p:nvSpPr>
              <p:spPr>
                <a:xfrm>
                  <a:off x="3596643" y="1677735"/>
                  <a:ext cx="828356" cy="24622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ru-RU" sz="1600" dirty="0">
                      <a:solidFill>
                        <a:srgbClr val="1F402F"/>
                      </a:solidFill>
                      <a:latin typeface="Inter" panose="02000503000000020004" pitchFamily="2" charset="0"/>
                      <a:ea typeface="Inter" panose="02000503000000020004" pitchFamily="2" charset="0"/>
                    </a:rPr>
                    <a:t>3800</a:t>
                  </a:r>
                </a:p>
              </p:txBody>
            </p:sp>
          </p:grpSp>
          <p:grpSp>
            <p:nvGrpSpPr>
              <p:cNvPr id="72" name="Группа 71">
                <a:extLst>
                  <a:ext uri="{FF2B5EF4-FFF2-40B4-BE49-F238E27FC236}">
                    <a16:creationId xmlns:a16="http://schemas.microsoft.com/office/drawing/2014/main" id="{7F3BBCD7-AC8D-4EB4-958E-B27669A8046F}"/>
                  </a:ext>
                </a:extLst>
              </p:cNvPr>
              <p:cNvGrpSpPr/>
              <p:nvPr/>
            </p:nvGrpSpPr>
            <p:grpSpPr>
              <a:xfrm>
                <a:off x="3596640" y="1655950"/>
                <a:ext cx="828357" cy="276998"/>
                <a:chOff x="3596642" y="1655951"/>
                <a:chExt cx="828357" cy="276998"/>
              </a:xfrm>
            </p:grpSpPr>
            <p:sp>
              <p:nvSpPr>
                <p:cNvPr id="73" name="Прямоугольник: скругленные углы 72">
                  <a:extLst>
                    <a:ext uri="{FF2B5EF4-FFF2-40B4-BE49-F238E27FC236}">
                      <a16:creationId xmlns:a16="http://schemas.microsoft.com/office/drawing/2014/main" id="{5C0EAB5F-D16D-4037-B1EF-388E259BE5DF}"/>
                    </a:ext>
                  </a:extLst>
                </p:cNvPr>
                <p:cNvSpPr/>
                <p:nvPr/>
              </p:nvSpPr>
              <p:spPr>
                <a:xfrm>
                  <a:off x="3596642" y="1655951"/>
                  <a:ext cx="828356" cy="276998"/>
                </a:xfrm>
                <a:prstGeom prst="roundRect">
                  <a:avLst>
                    <a:gd name="adj" fmla="val 50000"/>
                  </a:avLst>
                </a:prstGeom>
                <a:noFill/>
                <a:ln>
                  <a:solidFill>
                    <a:srgbClr val="1F402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FDFC27E1-4C51-4C2E-AA98-D6E02BF7C9BC}"/>
                    </a:ext>
                  </a:extLst>
                </p:cNvPr>
                <p:cNvSpPr txBox="1"/>
                <p:nvPr/>
              </p:nvSpPr>
              <p:spPr>
                <a:xfrm>
                  <a:off x="3596643" y="1677735"/>
                  <a:ext cx="828356" cy="24622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ru-RU" sz="1600" dirty="0">
                      <a:solidFill>
                        <a:srgbClr val="1F402F"/>
                      </a:solidFill>
                      <a:latin typeface="Inter" panose="02000503000000020004" pitchFamily="2" charset="0"/>
                      <a:ea typeface="Inter" panose="02000503000000020004" pitchFamily="2" charset="0"/>
                    </a:rPr>
                    <a:t>390</a:t>
                  </a:r>
                </a:p>
              </p:txBody>
            </p:sp>
          </p:grpSp>
        </p:grpSp>
        <p:grpSp>
          <p:nvGrpSpPr>
            <p:cNvPr id="7168" name="Группа 7167">
              <a:extLst>
                <a:ext uri="{FF2B5EF4-FFF2-40B4-BE49-F238E27FC236}">
                  <a16:creationId xmlns:a16="http://schemas.microsoft.com/office/drawing/2014/main" id="{E5C7601F-D529-438C-BEEF-83386E14792A}"/>
                </a:ext>
              </a:extLst>
            </p:cNvPr>
            <p:cNvGrpSpPr/>
            <p:nvPr/>
          </p:nvGrpSpPr>
          <p:grpSpPr>
            <a:xfrm>
              <a:off x="385767" y="3541656"/>
              <a:ext cx="6067421" cy="518103"/>
              <a:chOff x="385767" y="3271158"/>
              <a:chExt cx="6067421" cy="518103"/>
            </a:xfrm>
          </p:grpSpPr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3536733D-59BE-4E6F-A136-A41934316CBE}"/>
                  </a:ext>
                </a:extLst>
              </p:cNvPr>
              <p:cNvSpPr txBox="1"/>
              <p:nvPr/>
            </p:nvSpPr>
            <p:spPr>
              <a:xfrm>
                <a:off x="385767" y="3271158"/>
                <a:ext cx="3024187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dirty="0">
                    <a:solidFill>
                      <a:srgbClr val="1F402F"/>
                    </a:solidFill>
                    <a:latin typeface="Inter" panose="02000503000000020004" pitchFamily="2" charset="0"/>
                    <a:ea typeface="Inter" panose="02000503000000020004" pitchFamily="2" charset="0"/>
                  </a:rPr>
                  <a:t>Кофе </a:t>
                </a:r>
                <a:r>
                  <a:rPr lang="en-US" dirty="0" err="1">
                    <a:solidFill>
                      <a:srgbClr val="1F402F"/>
                    </a:solidFill>
                    <a:latin typeface="Inter" panose="02000503000000020004" pitchFamily="2" charset="0"/>
                    <a:ea typeface="Inter" panose="02000503000000020004" pitchFamily="2" charset="0"/>
                  </a:rPr>
                  <a:t>Balkanoza</a:t>
                </a:r>
                <a:r>
                  <a:rPr lang="en-US" dirty="0">
                    <a:solidFill>
                      <a:srgbClr val="1F402F"/>
                    </a:solidFill>
                    <a:latin typeface="Inter" panose="02000503000000020004" pitchFamily="2" charset="0"/>
                    <a:ea typeface="Inter" panose="02000503000000020004" pitchFamily="2" charset="0"/>
                  </a:rPr>
                  <a:t> Strong</a:t>
                </a:r>
                <a:endParaRPr lang="ru-RU" dirty="0">
                  <a:solidFill>
                    <a:srgbClr val="1F402F"/>
                  </a:solidFill>
                  <a:latin typeface="Inter" panose="02000503000000020004" pitchFamily="2" charset="0"/>
                  <a:ea typeface="Inter" panose="02000503000000020004" pitchFamily="2" charset="0"/>
                </a:endParaRP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95437B3C-A95C-4B77-B7C6-F3844109CA09}"/>
                  </a:ext>
                </a:extLst>
              </p:cNvPr>
              <p:cNvSpPr txBox="1"/>
              <p:nvPr/>
            </p:nvSpPr>
            <p:spPr>
              <a:xfrm>
                <a:off x="392910" y="3573817"/>
                <a:ext cx="4881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>
                    <a:solidFill>
                      <a:srgbClr val="1F402F"/>
                    </a:solidFill>
                    <a:latin typeface="Inter ExtraLight" panose="02000503000000020004" pitchFamily="2" charset="0"/>
                    <a:ea typeface="Inter ExtraLight" panose="02000503000000020004" pitchFamily="2" charset="0"/>
                  </a:rPr>
                  <a:t>500 </a:t>
                </a:r>
                <a:r>
                  <a:rPr lang="ru-RU" sz="1400" dirty="0">
                    <a:solidFill>
                      <a:srgbClr val="1F402F"/>
                    </a:solidFill>
                    <a:latin typeface="Inter ExtraLight" panose="02000503000000020004" pitchFamily="2" charset="0"/>
                    <a:ea typeface="Inter ExtraLight" panose="02000503000000020004" pitchFamily="2" charset="0"/>
                  </a:rPr>
                  <a:t>г</a:t>
                </a:r>
              </a:p>
            </p:txBody>
          </p:sp>
          <p:grpSp>
            <p:nvGrpSpPr>
              <p:cNvPr id="77" name="Группа 76">
                <a:extLst>
                  <a:ext uri="{FF2B5EF4-FFF2-40B4-BE49-F238E27FC236}">
                    <a16:creationId xmlns:a16="http://schemas.microsoft.com/office/drawing/2014/main" id="{0648128B-047B-4D25-BF8C-A2E179C08E29}"/>
                  </a:ext>
                </a:extLst>
              </p:cNvPr>
              <p:cNvGrpSpPr/>
              <p:nvPr/>
            </p:nvGrpSpPr>
            <p:grpSpPr>
              <a:xfrm>
                <a:off x="5624831" y="3274758"/>
                <a:ext cx="828357" cy="276998"/>
                <a:chOff x="3596642" y="1655951"/>
                <a:chExt cx="828357" cy="276998"/>
              </a:xfrm>
            </p:grpSpPr>
            <p:sp>
              <p:nvSpPr>
                <p:cNvPr id="78" name="Прямоугольник: скругленные углы 77">
                  <a:extLst>
                    <a:ext uri="{FF2B5EF4-FFF2-40B4-BE49-F238E27FC236}">
                      <a16:creationId xmlns:a16="http://schemas.microsoft.com/office/drawing/2014/main" id="{6CD76B1A-68A8-44B3-847D-282EDCD76581}"/>
                    </a:ext>
                  </a:extLst>
                </p:cNvPr>
                <p:cNvSpPr/>
                <p:nvPr/>
              </p:nvSpPr>
              <p:spPr>
                <a:xfrm>
                  <a:off x="3596642" y="1655951"/>
                  <a:ext cx="828356" cy="276998"/>
                </a:xfrm>
                <a:prstGeom prst="roundRect">
                  <a:avLst>
                    <a:gd name="adj" fmla="val 50000"/>
                  </a:avLst>
                </a:prstGeom>
                <a:noFill/>
                <a:ln>
                  <a:solidFill>
                    <a:srgbClr val="1F402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748E2D45-BEEB-4D11-B6B2-9474D3C83ABA}"/>
                    </a:ext>
                  </a:extLst>
                </p:cNvPr>
                <p:cNvSpPr txBox="1"/>
                <p:nvPr/>
              </p:nvSpPr>
              <p:spPr>
                <a:xfrm>
                  <a:off x="3596643" y="1677735"/>
                  <a:ext cx="828356" cy="24622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ru-RU" sz="1600" dirty="0">
                      <a:solidFill>
                        <a:srgbClr val="1F402F"/>
                      </a:solidFill>
                      <a:latin typeface="Inter" panose="02000503000000020004" pitchFamily="2" charset="0"/>
                      <a:ea typeface="Inter" panose="02000503000000020004" pitchFamily="2" charset="0"/>
                    </a:rPr>
                    <a:t>14500</a:t>
                  </a:r>
                </a:p>
              </p:txBody>
            </p:sp>
          </p:grpSp>
          <p:grpSp>
            <p:nvGrpSpPr>
              <p:cNvPr id="80" name="Группа 79">
                <a:extLst>
                  <a:ext uri="{FF2B5EF4-FFF2-40B4-BE49-F238E27FC236}">
                    <a16:creationId xmlns:a16="http://schemas.microsoft.com/office/drawing/2014/main" id="{A0BB5E6A-1538-4700-9E68-C323278C6936}"/>
                  </a:ext>
                </a:extLst>
              </p:cNvPr>
              <p:cNvGrpSpPr/>
              <p:nvPr/>
            </p:nvGrpSpPr>
            <p:grpSpPr>
              <a:xfrm>
                <a:off x="4610736" y="3274758"/>
                <a:ext cx="828357" cy="276998"/>
                <a:chOff x="3596642" y="1655951"/>
                <a:chExt cx="828357" cy="276998"/>
              </a:xfrm>
            </p:grpSpPr>
            <p:sp>
              <p:nvSpPr>
                <p:cNvPr id="81" name="Прямоугольник: скругленные углы 80">
                  <a:extLst>
                    <a:ext uri="{FF2B5EF4-FFF2-40B4-BE49-F238E27FC236}">
                      <a16:creationId xmlns:a16="http://schemas.microsoft.com/office/drawing/2014/main" id="{D4FF23C0-589A-4419-8F95-346C6E10EA73}"/>
                    </a:ext>
                  </a:extLst>
                </p:cNvPr>
                <p:cNvSpPr/>
                <p:nvPr/>
              </p:nvSpPr>
              <p:spPr>
                <a:xfrm>
                  <a:off x="3596642" y="1655951"/>
                  <a:ext cx="828356" cy="276998"/>
                </a:xfrm>
                <a:prstGeom prst="roundRect">
                  <a:avLst>
                    <a:gd name="adj" fmla="val 50000"/>
                  </a:avLst>
                </a:prstGeom>
                <a:noFill/>
                <a:ln>
                  <a:solidFill>
                    <a:srgbClr val="1F402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79E6C805-FCCA-4C83-AE6C-0896D1567576}"/>
                    </a:ext>
                  </a:extLst>
                </p:cNvPr>
                <p:cNvSpPr txBox="1"/>
                <p:nvPr/>
              </p:nvSpPr>
              <p:spPr>
                <a:xfrm>
                  <a:off x="3596643" y="1677735"/>
                  <a:ext cx="828356" cy="24622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ru-RU" sz="1600" dirty="0">
                      <a:solidFill>
                        <a:srgbClr val="1F402F"/>
                      </a:solidFill>
                      <a:latin typeface="Inter" panose="02000503000000020004" pitchFamily="2" charset="0"/>
                      <a:ea typeface="Inter" panose="02000503000000020004" pitchFamily="2" charset="0"/>
                    </a:rPr>
                    <a:t>9500</a:t>
                  </a:r>
                </a:p>
              </p:txBody>
            </p:sp>
          </p:grpSp>
          <p:grpSp>
            <p:nvGrpSpPr>
              <p:cNvPr id="83" name="Группа 82">
                <a:extLst>
                  <a:ext uri="{FF2B5EF4-FFF2-40B4-BE49-F238E27FC236}">
                    <a16:creationId xmlns:a16="http://schemas.microsoft.com/office/drawing/2014/main" id="{F1D61A7A-8E74-4D25-9CB8-731D86228CE6}"/>
                  </a:ext>
                </a:extLst>
              </p:cNvPr>
              <p:cNvGrpSpPr/>
              <p:nvPr/>
            </p:nvGrpSpPr>
            <p:grpSpPr>
              <a:xfrm>
                <a:off x="3596641" y="3274758"/>
                <a:ext cx="828357" cy="276998"/>
                <a:chOff x="3596642" y="1655951"/>
                <a:chExt cx="828357" cy="276998"/>
              </a:xfrm>
            </p:grpSpPr>
            <p:sp>
              <p:nvSpPr>
                <p:cNvPr id="84" name="Прямоугольник: скругленные углы 83">
                  <a:extLst>
                    <a:ext uri="{FF2B5EF4-FFF2-40B4-BE49-F238E27FC236}">
                      <a16:creationId xmlns:a16="http://schemas.microsoft.com/office/drawing/2014/main" id="{FF0D0AB7-C3FC-4368-BF53-FFA40AA4A7FC}"/>
                    </a:ext>
                  </a:extLst>
                </p:cNvPr>
                <p:cNvSpPr/>
                <p:nvPr/>
              </p:nvSpPr>
              <p:spPr>
                <a:xfrm>
                  <a:off x="3596642" y="1655951"/>
                  <a:ext cx="828356" cy="276998"/>
                </a:xfrm>
                <a:prstGeom prst="roundRect">
                  <a:avLst>
                    <a:gd name="adj" fmla="val 50000"/>
                  </a:avLst>
                </a:prstGeom>
                <a:noFill/>
                <a:ln>
                  <a:solidFill>
                    <a:srgbClr val="1F402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DA3F3DF5-4E4C-4935-ABAC-8D3023ED6A70}"/>
                    </a:ext>
                  </a:extLst>
                </p:cNvPr>
                <p:cNvSpPr txBox="1"/>
                <p:nvPr/>
              </p:nvSpPr>
              <p:spPr>
                <a:xfrm>
                  <a:off x="3596643" y="1677735"/>
                  <a:ext cx="828356" cy="24622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ru-RU" sz="1600" dirty="0">
                      <a:solidFill>
                        <a:srgbClr val="1F402F"/>
                      </a:solidFill>
                      <a:latin typeface="Inter" panose="02000503000000020004" pitchFamily="2" charset="0"/>
                      <a:ea typeface="Inter" panose="02000503000000020004" pitchFamily="2" charset="0"/>
                    </a:rPr>
                    <a:t>975</a:t>
                  </a:r>
                </a:p>
              </p:txBody>
            </p:sp>
          </p:grpSp>
        </p:grpSp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D4A14B5D-8BF4-46DC-BB39-AF882A6F4455}"/>
                </a:ext>
              </a:extLst>
            </p:cNvPr>
            <p:cNvGrpSpPr/>
            <p:nvPr/>
          </p:nvGrpSpPr>
          <p:grpSpPr>
            <a:xfrm>
              <a:off x="385766" y="4167495"/>
              <a:ext cx="6067423" cy="528375"/>
              <a:chOff x="385766" y="3889365"/>
              <a:chExt cx="6067423" cy="528375"/>
            </a:xfrm>
          </p:grpSpPr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03B1238F-1664-48AA-ABC0-13F1490AC37E}"/>
                  </a:ext>
                </a:extLst>
              </p:cNvPr>
              <p:cNvSpPr txBox="1"/>
              <p:nvPr/>
            </p:nvSpPr>
            <p:spPr>
              <a:xfrm>
                <a:off x="385766" y="3899637"/>
                <a:ext cx="3024187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dirty="0">
                    <a:solidFill>
                      <a:srgbClr val="1F402F"/>
                    </a:solidFill>
                    <a:latin typeface="Inter" panose="02000503000000020004" pitchFamily="2" charset="0"/>
                    <a:ea typeface="Inter" panose="02000503000000020004" pitchFamily="2" charset="0"/>
                  </a:rPr>
                  <a:t>Кофе </a:t>
                </a:r>
                <a:r>
                  <a:rPr lang="en-US" dirty="0" err="1">
                    <a:solidFill>
                      <a:srgbClr val="1F402F"/>
                    </a:solidFill>
                    <a:latin typeface="Inter" panose="02000503000000020004" pitchFamily="2" charset="0"/>
                    <a:ea typeface="Inter" panose="02000503000000020004" pitchFamily="2" charset="0"/>
                  </a:rPr>
                  <a:t>Balkanoza</a:t>
                </a:r>
                <a:r>
                  <a:rPr lang="en-US" dirty="0">
                    <a:solidFill>
                      <a:srgbClr val="1F402F"/>
                    </a:solidFill>
                    <a:latin typeface="Inter" panose="02000503000000020004" pitchFamily="2" charset="0"/>
                    <a:ea typeface="Inter" panose="02000503000000020004" pitchFamily="2" charset="0"/>
                  </a:rPr>
                  <a:t> Strong</a:t>
                </a:r>
                <a:endParaRPr lang="ru-RU" dirty="0">
                  <a:solidFill>
                    <a:srgbClr val="1F402F"/>
                  </a:solidFill>
                  <a:latin typeface="Inter" panose="02000503000000020004" pitchFamily="2" charset="0"/>
                  <a:ea typeface="Inter" panose="02000503000000020004" pitchFamily="2" charset="0"/>
                </a:endParaRPr>
              </a:p>
            </p:txBody>
          </p:sp>
          <p:grpSp>
            <p:nvGrpSpPr>
              <p:cNvPr id="87" name="Группа 86">
                <a:extLst>
                  <a:ext uri="{FF2B5EF4-FFF2-40B4-BE49-F238E27FC236}">
                    <a16:creationId xmlns:a16="http://schemas.microsoft.com/office/drawing/2014/main" id="{9F47CE2D-A6CA-4EB7-AC7C-CC7F6849F7A9}"/>
                  </a:ext>
                </a:extLst>
              </p:cNvPr>
              <p:cNvGrpSpPr/>
              <p:nvPr/>
            </p:nvGrpSpPr>
            <p:grpSpPr>
              <a:xfrm>
                <a:off x="5624832" y="3889365"/>
                <a:ext cx="828357" cy="276998"/>
                <a:chOff x="3596642" y="1655951"/>
                <a:chExt cx="828357" cy="276998"/>
              </a:xfrm>
            </p:grpSpPr>
            <p:sp>
              <p:nvSpPr>
                <p:cNvPr id="88" name="Прямоугольник: скругленные углы 87">
                  <a:extLst>
                    <a:ext uri="{FF2B5EF4-FFF2-40B4-BE49-F238E27FC236}">
                      <a16:creationId xmlns:a16="http://schemas.microsoft.com/office/drawing/2014/main" id="{0EBE9660-2080-46BB-B572-6FC9DA0D5265}"/>
                    </a:ext>
                  </a:extLst>
                </p:cNvPr>
                <p:cNvSpPr/>
                <p:nvPr/>
              </p:nvSpPr>
              <p:spPr>
                <a:xfrm>
                  <a:off x="3596642" y="1655951"/>
                  <a:ext cx="828356" cy="276998"/>
                </a:xfrm>
                <a:prstGeom prst="roundRect">
                  <a:avLst>
                    <a:gd name="adj" fmla="val 50000"/>
                  </a:avLst>
                </a:prstGeom>
                <a:noFill/>
                <a:ln>
                  <a:solidFill>
                    <a:srgbClr val="1F402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id="{A4E938DA-0AA2-4515-BCA8-DC51C9117BFE}"/>
                    </a:ext>
                  </a:extLst>
                </p:cNvPr>
                <p:cNvSpPr txBox="1"/>
                <p:nvPr/>
              </p:nvSpPr>
              <p:spPr>
                <a:xfrm>
                  <a:off x="3596643" y="1677735"/>
                  <a:ext cx="828356" cy="24622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ru-RU" sz="1600" dirty="0">
                      <a:solidFill>
                        <a:srgbClr val="1F402F"/>
                      </a:solidFill>
                      <a:latin typeface="Inter" panose="02000503000000020004" pitchFamily="2" charset="0"/>
                      <a:ea typeface="Inter" panose="02000503000000020004" pitchFamily="2" charset="0"/>
                    </a:rPr>
                    <a:t>27000</a:t>
                  </a:r>
                </a:p>
              </p:txBody>
            </p:sp>
          </p:grp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E9BA079C-0EA1-4CD1-83E5-CE9F067CF25F}"/>
                  </a:ext>
                </a:extLst>
              </p:cNvPr>
              <p:cNvSpPr txBox="1"/>
              <p:nvPr/>
            </p:nvSpPr>
            <p:spPr>
              <a:xfrm>
                <a:off x="392908" y="4202296"/>
                <a:ext cx="585787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400" dirty="0">
                    <a:solidFill>
                      <a:srgbClr val="1F402F"/>
                    </a:solidFill>
                    <a:latin typeface="Inter ExtraLight" panose="02000503000000020004" pitchFamily="2" charset="0"/>
                    <a:ea typeface="Inter ExtraLight" panose="02000503000000020004" pitchFamily="2" charset="0"/>
                  </a:rPr>
                  <a:t>10</a:t>
                </a:r>
                <a:r>
                  <a:rPr lang="en-US" sz="1400" dirty="0">
                    <a:solidFill>
                      <a:srgbClr val="1F402F"/>
                    </a:solidFill>
                    <a:latin typeface="Inter ExtraLight" panose="02000503000000020004" pitchFamily="2" charset="0"/>
                    <a:ea typeface="Inter ExtraLight" panose="02000503000000020004" pitchFamily="2" charset="0"/>
                  </a:rPr>
                  <a:t>00 </a:t>
                </a:r>
                <a:r>
                  <a:rPr lang="ru-RU" sz="1400" dirty="0">
                    <a:solidFill>
                      <a:srgbClr val="1F402F"/>
                    </a:solidFill>
                    <a:latin typeface="Inter ExtraLight" panose="02000503000000020004" pitchFamily="2" charset="0"/>
                    <a:ea typeface="Inter ExtraLight" panose="02000503000000020004" pitchFamily="2" charset="0"/>
                  </a:rPr>
                  <a:t>г</a:t>
                </a:r>
              </a:p>
            </p:txBody>
          </p:sp>
          <p:grpSp>
            <p:nvGrpSpPr>
              <p:cNvPr id="91" name="Группа 90">
                <a:extLst>
                  <a:ext uri="{FF2B5EF4-FFF2-40B4-BE49-F238E27FC236}">
                    <a16:creationId xmlns:a16="http://schemas.microsoft.com/office/drawing/2014/main" id="{E1ACE52D-593B-4FAE-870F-D2090947562B}"/>
                  </a:ext>
                </a:extLst>
              </p:cNvPr>
              <p:cNvGrpSpPr/>
              <p:nvPr/>
            </p:nvGrpSpPr>
            <p:grpSpPr>
              <a:xfrm>
                <a:off x="4610737" y="3889365"/>
                <a:ext cx="828357" cy="276998"/>
                <a:chOff x="3596642" y="1655951"/>
                <a:chExt cx="828357" cy="276998"/>
              </a:xfrm>
            </p:grpSpPr>
            <p:sp>
              <p:nvSpPr>
                <p:cNvPr id="92" name="Прямоугольник: скругленные углы 91">
                  <a:extLst>
                    <a:ext uri="{FF2B5EF4-FFF2-40B4-BE49-F238E27FC236}">
                      <a16:creationId xmlns:a16="http://schemas.microsoft.com/office/drawing/2014/main" id="{5B366337-4D27-495C-99D3-A4C17D08F48B}"/>
                    </a:ext>
                  </a:extLst>
                </p:cNvPr>
                <p:cNvSpPr/>
                <p:nvPr/>
              </p:nvSpPr>
              <p:spPr>
                <a:xfrm>
                  <a:off x="3596642" y="1655951"/>
                  <a:ext cx="828356" cy="276998"/>
                </a:xfrm>
                <a:prstGeom prst="roundRect">
                  <a:avLst>
                    <a:gd name="adj" fmla="val 50000"/>
                  </a:avLst>
                </a:prstGeom>
                <a:noFill/>
                <a:ln>
                  <a:solidFill>
                    <a:srgbClr val="1F402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93" name="TextBox 92">
                  <a:extLst>
                    <a:ext uri="{FF2B5EF4-FFF2-40B4-BE49-F238E27FC236}">
                      <a16:creationId xmlns:a16="http://schemas.microsoft.com/office/drawing/2014/main" id="{A8FCDD62-5D54-4DBB-8E25-247A5A6090BF}"/>
                    </a:ext>
                  </a:extLst>
                </p:cNvPr>
                <p:cNvSpPr txBox="1"/>
                <p:nvPr/>
              </p:nvSpPr>
              <p:spPr>
                <a:xfrm>
                  <a:off x="3596643" y="1677735"/>
                  <a:ext cx="828356" cy="24622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ru-RU" sz="1600" dirty="0">
                      <a:solidFill>
                        <a:srgbClr val="1F402F"/>
                      </a:solidFill>
                      <a:latin typeface="Inter" panose="02000503000000020004" pitchFamily="2" charset="0"/>
                      <a:ea typeface="Inter" panose="02000503000000020004" pitchFamily="2" charset="0"/>
                    </a:rPr>
                    <a:t>19000</a:t>
                  </a:r>
                </a:p>
              </p:txBody>
            </p:sp>
          </p:grpSp>
          <p:grpSp>
            <p:nvGrpSpPr>
              <p:cNvPr id="94" name="Группа 93">
                <a:extLst>
                  <a:ext uri="{FF2B5EF4-FFF2-40B4-BE49-F238E27FC236}">
                    <a16:creationId xmlns:a16="http://schemas.microsoft.com/office/drawing/2014/main" id="{80E8B5CD-011C-44DF-A3DD-97B8FD898154}"/>
                  </a:ext>
                </a:extLst>
              </p:cNvPr>
              <p:cNvGrpSpPr/>
              <p:nvPr/>
            </p:nvGrpSpPr>
            <p:grpSpPr>
              <a:xfrm>
                <a:off x="3596642" y="3889365"/>
                <a:ext cx="828357" cy="276998"/>
                <a:chOff x="3596642" y="1655951"/>
                <a:chExt cx="828357" cy="276998"/>
              </a:xfrm>
            </p:grpSpPr>
            <p:sp>
              <p:nvSpPr>
                <p:cNvPr id="95" name="Прямоугольник: скругленные углы 94">
                  <a:extLst>
                    <a:ext uri="{FF2B5EF4-FFF2-40B4-BE49-F238E27FC236}">
                      <a16:creationId xmlns:a16="http://schemas.microsoft.com/office/drawing/2014/main" id="{9DF441CA-7093-447A-B6A5-7C6BA24F6B9D}"/>
                    </a:ext>
                  </a:extLst>
                </p:cNvPr>
                <p:cNvSpPr/>
                <p:nvPr/>
              </p:nvSpPr>
              <p:spPr>
                <a:xfrm>
                  <a:off x="3596642" y="1655951"/>
                  <a:ext cx="828356" cy="276998"/>
                </a:xfrm>
                <a:prstGeom prst="roundRect">
                  <a:avLst>
                    <a:gd name="adj" fmla="val 50000"/>
                  </a:avLst>
                </a:prstGeom>
                <a:noFill/>
                <a:ln>
                  <a:solidFill>
                    <a:srgbClr val="1F402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96" name="TextBox 95">
                  <a:extLst>
                    <a:ext uri="{FF2B5EF4-FFF2-40B4-BE49-F238E27FC236}">
                      <a16:creationId xmlns:a16="http://schemas.microsoft.com/office/drawing/2014/main" id="{E7834528-465F-44FA-8E97-5439B7E3CC99}"/>
                    </a:ext>
                  </a:extLst>
                </p:cNvPr>
                <p:cNvSpPr txBox="1"/>
                <p:nvPr/>
              </p:nvSpPr>
              <p:spPr>
                <a:xfrm>
                  <a:off x="3596643" y="1677735"/>
                  <a:ext cx="828356" cy="24622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ru-RU" sz="1600" dirty="0">
                      <a:solidFill>
                        <a:srgbClr val="1F402F"/>
                      </a:solidFill>
                      <a:latin typeface="Inter" panose="02000503000000020004" pitchFamily="2" charset="0"/>
                      <a:ea typeface="Inter" panose="02000503000000020004" pitchFamily="2" charset="0"/>
                    </a:rPr>
                    <a:t>1950</a:t>
                  </a:r>
                </a:p>
              </p:txBody>
            </p:sp>
          </p:grpSp>
        </p:grpSp>
        <p:sp>
          <p:nvSpPr>
            <p:cNvPr id="242" name="TextBox 241">
              <a:extLst>
                <a:ext uri="{FF2B5EF4-FFF2-40B4-BE49-F238E27FC236}">
                  <a16:creationId xmlns:a16="http://schemas.microsoft.com/office/drawing/2014/main" id="{78E0369F-F994-4DB0-A740-1776D457B154}"/>
                </a:ext>
              </a:extLst>
            </p:cNvPr>
            <p:cNvSpPr txBox="1"/>
            <p:nvPr/>
          </p:nvSpPr>
          <p:spPr>
            <a:xfrm>
              <a:off x="3658867" y="1203163"/>
              <a:ext cx="703899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1400" dirty="0">
                  <a:solidFill>
                    <a:srgbClr val="1F402F"/>
                  </a:solidFill>
                  <a:latin typeface="Inter ExtraLight" panose="02000503000000020004" pitchFamily="2" charset="0"/>
                  <a:ea typeface="Inter ExtraLight" panose="02000503000000020004" pitchFamily="2" charset="0"/>
                </a:rPr>
                <a:t>1 шт.</a:t>
              </a:r>
            </a:p>
          </p:txBody>
        </p:sp>
        <p:sp>
          <p:nvSpPr>
            <p:cNvPr id="243" name="TextBox 242">
              <a:extLst>
                <a:ext uri="{FF2B5EF4-FFF2-40B4-BE49-F238E27FC236}">
                  <a16:creationId xmlns:a16="http://schemas.microsoft.com/office/drawing/2014/main" id="{CD341161-EC53-45DD-ADB1-D91A407A6771}"/>
                </a:ext>
              </a:extLst>
            </p:cNvPr>
            <p:cNvSpPr txBox="1"/>
            <p:nvPr/>
          </p:nvSpPr>
          <p:spPr>
            <a:xfrm>
              <a:off x="4577812" y="1203163"/>
              <a:ext cx="894200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1400" dirty="0">
                  <a:solidFill>
                    <a:srgbClr val="1F402F"/>
                  </a:solidFill>
                  <a:latin typeface="Inter ExtraLight" panose="02000503000000020004" pitchFamily="2" charset="0"/>
                  <a:ea typeface="Inter ExtraLight" panose="02000503000000020004" pitchFamily="2" charset="0"/>
                </a:rPr>
                <a:t>10 шт.</a:t>
              </a:r>
            </a:p>
          </p:txBody>
        </p:sp>
        <p:sp>
          <p:nvSpPr>
            <p:cNvPr id="244" name="TextBox 243">
              <a:extLst>
                <a:ext uri="{FF2B5EF4-FFF2-40B4-BE49-F238E27FC236}">
                  <a16:creationId xmlns:a16="http://schemas.microsoft.com/office/drawing/2014/main" id="{33535615-779F-4C67-9CB3-A7A295222FE0}"/>
                </a:ext>
              </a:extLst>
            </p:cNvPr>
            <p:cNvSpPr txBox="1"/>
            <p:nvPr/>
          </p:nvSpPr>
          <p:spPr>
            <a:xfrm>
              <a:off x="5675351" y="1205208"/>
              <a:ext cx="727312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1400" dirty="0">
                  <a:solidFill>
                    <a:srgbClr val="1F402F"/>
                  </a:solidFill>
                  <a:latin typeface="Inter ExtraLight" panose="02000503000000020004" pitchFamily="2" charset="0"/>
                  <a:ea typeface="Inter ExtraLight" panose="02000503000000020004" pitchFamily="2" charset="0"/>
                </a:rPr>
                <a:t>15 шт.</a:t>
              </a:r>
            </a:p>
          </p:txBody>
        </p:sp>
      </p:grpSp>
      <p:cxnSp>
        <p:nvCxnSpPr>
          <p:cNvPr id="245" name="Прямая соединительная линия 244">
            <a:extLst>
              <a:ext uri="{FF2B5EF4-FFF2-40B4-BE49-F238E27FC236}">
                <a16:creationId xmlns:a16="http://schemas.microsoft.com/office/drawing/2014/main" id="{DE888566-9727-4407-91D0-2453CEC8EDB2}"/>
              </a:ext>
            </a:extLst>
          </p:cNvPr>
          <p:cNvCxnSpPr/>
          <p:nvPr/>
        </p:nvCxnSpPr>
        <p:spPr>
          <a:xfrm>
            <a:off x="402432" y="9246393"/>
            <a:ext cx="6048375" cy="0"/>
          </a:xfrm>
          <a:prstGeom prst="line">
            <a:avLst/>
          </a:prstGeom>
          <a:ln>
            <a:solidFill>
              <a:srgbClr val="1F40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6" name="TextBox 245">
            <a:extLst>
              <a:ext uri="{FF2B5EF4-FFF2-40B4-BE49-F238E27FC236}">
                <a16:creationId xmlns:a16="http://schemas.microsoft.com/office/drawing/2014/main" id="{BA6B8175-3F7A-48BB-AC98-E52974082924}"/>
              </a:ext>
            </a:extLst>
          </p:cNvPr>
          <p:cNvSpPr txBox="1"/>
          <p:nvPr/>
        </p:nvSpPr>
        <p:spPr>
          <a:xfrm>
            <a:off x="386557" y="9249147"/>
            <a:ext cx="249713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>
                <a:solidFill>
                  <a:srgbClr val="1F402F"/>
                </a:solidFill>
                <a:latin typeface="Inter ExtraLight" panose="02000503000000020004" pitchFamily="2" charset="0"/>
                <a:ea typeface="Inter ExtraLight" panose="02000503000000020004" pitchFamily="2" charset="0"/>
              </a:rPr>
              <a:t>Цены указаны в рублях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51CDAC73-3117-4CCF-8EAA-F5377E7E495B}"/>
              </a:ext>
            </a:extLst>
          </p:cNvPr>
          <p:cNvSpPr txBox="1"/>
          <p:nvPr/>
        </p:nvSpPr>
        <p:spPr>
          <a:xfrm>
            <a:off x="400050" y="7975260"/>
            <a:ext cx="6053137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dirty="0">
                <a:solidFill>
                  <a:srgbClr val="1F402F"/>
                </a:solidFill>
                <a:latin typeface="Inter" panose="02000503000000020004" pitchFamily="2" charset="0"/>
                <a:ea typeface="Inter" panose="02000503000000020004" pitchFamily="2" charset="0"/>
              </a:rPr>
              <a:t>Продукция может быть оформлена </a:t>
            </a:r>
            <a:br>
              <a:rPr lang="ru-RU" dirty="0">
                <a:solidFill>
                  <a:srgbClr val="1F402F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ru-RU" dirty="0">
                <a:solidFill>
                  <a:srgbClr val="1F402F"/>
                </a:solidFill>
                <a:latin typeface="Inter" panose="02000503000000020004" pitchFamily="2" charset="0"/>
                <a:ea typeface="Inter" panose="02000503000000020004" pitchFamily="2" charset="0"/>
              </a:rPr>
              <a:t>в индивидуальной упаковке с использованием логотипа и брендирования вашей торговой сети</a:t>
            </a:r>
          </a:p>
        </p:txBody>
      </p:sp>
    </p:spTree>
    <p:extLst>
      <p:ext uri="{BB962C8B-B14F-4D97-AF65-F5344CB8AC3E}">
        <p14:creationId xmlns:p14="http://schemas.microsoft.com/office/powerpoint/2010/main" val="40096083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482D98F-C006-4698-9130-1BA6003978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7" t="19129" r="31679" b="28809"/>
          <a:stretch/>
        </p:blipFill>
        <p:spPr>
          <a:xfrm>
            <a:off x="1947160" y="944491"/>
            <a:ext cx="2963677" cy="29796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595B94-49A4-47B6-B0FA-D3E7F7BFCE67}"/>
              </a:ext>
            </a:extLst>
          </p:cNvPr>
          <p:cNvSpPr txBox="1"/>
          <p:nvPr/>
        </p:nvSpPr>
        <p:spPr>
          <a:xfrm>
            <a:off x="383384" y="4489451"/>
            <a:ext cx="181927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>
                <a:solidFill>
                  <a:srgbClr val="F2DBB2"/>
                </a:solidFill>
                <a:latin typeface="Inter SemiBold" panose="02000503000000020004" pitchFamily="2" charset="0"/>
                <a:ea typeface="Inter SemiBold" panose="02000503000000020004" pitchFamily="2" charset="0"/>
              </a:rPr>
              <a:t>КОНТАКТЫ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714B70-6CE0-413F-8F85-574D4F84DAA5}"/>
              </a:ext>
            </a:extLst>
          </p:cNvPr>
          <p:cNvSpPr txBox="1"/>
          <p:nvPr/>
        </p:nvSpPr>
        <p:spPr>
          <a:xfrm>
            <a:off x="388146" y="5147050"/>
            <a:ext cx="296367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dirty="0">
                <a:solidFill>
                  <a:srgbClr val="F2DBB2"/>
                </a:solidFill>
                <a:latin typeface="Inter SemiBold" panose="02000503000000020004" pitchFamily="2" charset="0"/>
                <a:ea typeface="Inter SemiBold" panose="02000503000000020004" pitchFamily="2" charset="0"/>
              </a:rPr>
              <a:t>ИП </a:t>
            </a:r>
            <a:r>
              <a:rPr lang="ru-RU" dirty="0" err="1">
                <a:solidFill>
                  <a:srgbClr val="F2DBB2"/>
                </a:solidFill>
                <a:latin typeface="Inter SemiBold" panose="02000503000000020004" pitchFamily="2" charset="0"/>
                <a:ea typeface="Inter SemiBold" panose="02000503000000020004" pitchFamily="2" charset="0"/>
              </a:rPr>
              <a:t>Плевальчич</a:t>
            </a:r>
            <a:r>
              <a:rPr lang="ru-RU" dirty="0">
                <a:solidFill>
                  <a:srgbClr val="F2DBB2"/>
                </a:solidFill>
                <a:latin typeface="Inter SemiBold" panose="02000503000000020004" pitchFamily="2" charset="0"/>
                <a:ea typeface="Inter SemiBold" panose="02000503000000020004" pitchFamily="2" charset="0"/>
              </a:rPr>
              <a:t> </a:t>
            </a:r>
            <a:r>
              <a:rPr lang="ru-RU" dirty="0" err="1">
                <a:solidFill>
                  <a:srgbClr val="F2DBB2"/>
                </a:solidFill>
                <a:latin typeface="Inter SemiBold" panose="02000503000000020004" pitchFamily="2" charset="0"/>
                <a:ea typeface="Inter SemiBold" panose="02000503000000020004" pitchFamily="2" charset="0"/>
              </a:rPr>
              <a:t>Далибор</a:t>
            </a:r>
            <a:endParaRPr lang="ru-RU" dirty="0">
              <a:solidFill>
                <a:srgbClr val="F2DBB2"/>
              </a:solidFill>
              <a:latin typeface="Inter SemiBold" panose="02000503000000020004" pitchFamily="2" charset="0"/>
              <a:ea typeface="Inter SemiBold" panose="02000503000000020004" pitchFamily="2" charset="0"/>
            </a:endParaRP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44B8E570-AB0B-4CC1-9AC4-EB6FBE27F952}"/>
              </a:ext>
            </a:extLst>
          </p:cNvPr>
          <p:cNvGrpSpPr/>
          <p:nvPr/>
        </p:nvGrpSpPr>
        <p:grpSpPr>
          <a:xfrm>
            <a:off x="385764" y="5697149"/>
            <a:ext cx="2268538" cy="553998"/>
            <a:chOff x="385764" y="5804649"/>
            <a:chExt cx="2268538" cy="55399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662D590-6662-4A3E-A4EC-9D730B30F726}"/>
                </a:ext>
              </a:extLst>
            </p:cNvPr>
            <p:cNvSpPr txBox="1"/>
            <p:nvPr/>
          </p:nvSpPr>
          <p:spPr>
            <a:xfrm>
              <a:off x="396085" y="5804649"/>
              <a:ext cx="78501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1400" dirty="0">
                  <a:solidFill>
                    <a:srgbClr val="F2DBB2"/>
                  </a:solidFill>
                  <a:latin typeface="Inter ExtraLight" panose="02000503000000020004" pitchFamily="2" charset="0"/>
                  <a:ea typeface="Inter ExtraLight" panose="02000503000000020004" pitchFamily="2" charset="0"/>
                </a:rPr>
                <a:t>Телефон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F2A8DCF-65DA-4115-B615-AE666B55C0D8}"/>
                </a:ext>
              </a:extLst>
            </p:cNvPr>
            <p:cNvSpPr txBox="1"/>
            <p:nvPr/>
          </p:nvSpPr>
          <p:spPr>
            <a:xfrm>
              <a:off x="385764" y="6081648"/>
              <a:ext cx="2268538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dirty="0">
                  <a:solidFill>
                    <a:srgbClr val="F2DBB2"/>
                  </a:solidFill>
                  <a:latin typeface="Inter SemiBold" panose="02000503000000020004" pitchFamily="2" charset="0"/>
                  <a:ea typeface="Inter SemiBold" panose="02000503000000020004" pitchFamily="2" charset="0"/>
                </a:rPr>
                <a:t>+7 (977) 881-88-28</a:t>
              </a:r>
              <a:endParaRPr lang="ru-RU" sz="1400" dirty="0">
                <a:solidFill>
                  <a:srgbClr val="F2DBB2"/>
                </a:solidFill>
                <a:latin typeface="Inter SemiBold" panose="02000503000000020004" pitchFamily="2" charset="0"/>
                <a:ea typeface="Inter SemiBold" panose="02000503000000020004" pitchFamily="2" charset="0"/>
              </a:endParaRPr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CD3A9763-2A8C-40A7-ADF7-6192B4C63372}"/>
              </a:ext>
            </a:extLst>
          </p:cNvPr>
          <p:cNvGrpSpPr/>
          <p:nvPr/>
        </p:nvGrpSpPr>
        <p:grpSpPr>
          <a:xfrm>
            <a:off x="386562" y="6524247"/>
            <a:ext cx="3246750" cy="553998"/>
            <a:chOff x="386562" y="6678580"/>
            <a:chExt cx="3246750" cy="55399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2E1F39A-16F1-4F00-B90A-27087C0E717F}"/>
                </a:ext>
              </a:extLst>
            </p:cNvPr>
            <p:cNvSpPr txBox="1"/>
            <p:nvPr/>
          </p:nvSpPr>
          <p:spPr>
            <a:xfrm>
              <a:off x="386562" y="6678580"/>
              <a:ext cx="506410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>
                  <a:solidFill>
                    <a:srgbClr val="F2DBB2"/>
                  </a:solidFill>
                  <a:latin typeface="Inter ExtraLight" panose="02000503000000020004" pitchFamily="2" charset="0"/>
                  <a:ea typeface="Inter ExtraLight" panose="02000503000000020004" pitchFamily="2" charset="0"/>
                </a:rPr>
                <a:t>Email</a:t>
              </a:r>
              <a:endParaRPr lang="ru-RU" sz="1400" dirty="0">
                <a:solidFill>
                  <a:srgbClr val="F2DBB2"/>
                </a:solidFill>
                <a:latin typeface="Inter ExtraLight" panose="02000503000000020004" pitchFamily="2" charset="0"/>
                <a:ea typeface="Inter ExtraLight" panose="02000503000000020004" pitchFamily="2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DBCC90D-46A3-4A40-B5A5-4493A14AC888}"/>
                </a:ext>
              </a:extLst>
            </p:cNvPr>
            <p:cNvSpPr txBox="1"/>
            <p:nvPr/>
          </p:nvSpPr>
          <p:spPr>
            <a:xfrm>
              <a:off x="388145" y="6955579"/>
              <a:ext cx="3245167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dirty="0">
                  <a:solidFill>
                    <a:srgbClr val="F2DBB2"/>
                  </a:solidFill>
                  <a:latin typeface="Inter SemiBold" panose="02000503000000020004" pitchFamily="2" charset="0"/>
                  <a:ea typeface="Inter SemiBold" panose="02000503000000020004" pitchFamily="2" charset="0"/>
                </a:rPr>
                <a:t>balkanoza.coffe@gmail.com</a:t>
              </a:r>
              <a:endParaRPr lang="ru-RU" sz="1400" dirty="0">
                <a:solidFill>
                  <a:srgbClr val="F2DBB2"/>
                </a:solidFill>
                <a:latin typeface="Inter SemiBold" panose="02000503000000020004" pitchFamily="2" charset="0"/>
                <a:ea typeface="Inter SemiBold" panose="02000503000000020004" pitchFamily="2" charset="0"/>
              </a:endParaRPr>
            </a:p>
          </p:txBody>
        </p:sp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E879A408-E5C6-4510-94B1-C576C9FC82BF}"/>
              </a:ext>
            </a:extLst>
          </p:cNvPr>
          <p:cNvGrpSpPr/>
          <p:nvPr/>
        </p:nvGrpSpPr>
        <p:grpSpPr>
          <a:xfrm>
            <a:off x="400051" y="7351345"/>
            <a:ext cx="2757487" cy="553998"/>
            <a:chOff x="400051" y="7474678"/>
            <a:chExt cx="2757487" cy="55399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51721F2-483D-4E00-B694-35F8E2BD0939}"/>
                </a:ext>
              </a:extLst>
            </p:cNvPr>
            <p:cNvSpPr txBox="1"/>
            <p:nvPr/>
          </p:nvSpPr>
          <p:spPr>
            <a:xfrm>
              <a:off x="400849" y="7474678"/>
              <a:ext cx="506410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>
                  <a:solidFill>
                    <a:srgbClr val="F2DBB2"/>
                  </a:solidFill>
                  <a:latin typeface="Inter ExtraLight" panose="02000503000000020004" pitchFamily="2" charset="0"/>
                  <a:ea typeface="Inter ExtraLight" panose="02000503000000020004" pitchFamily="2" charset="0"/>
                </a:rPr>
                <a:t>VK</a:t>
              </a:r>
              <a:endParaRPr lang="ru-RU" sz="1400" dirty="0">
                <a:solidFill>
                  <a:srgbClr val="F2DBB2"/>
                </a:solidFill>
                <a:latin typeface="Inter ExtraLight" panose="02000503000000020004" pitchFamily="2" charset="0"/>
                <a:ea typeface="Inter ExtraLight" panose="02000503000000020004" pitchFamily="2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31F56C2-37F8-41F3-9928-E85807EFEC23}"/>
                </a:ext>
              </a:extLst>
            </p:cNvPr>
            <p:cNvSpPr txBox="1"/>
            <p:nvPr/>
          </p:nvSpPr>
          <p:spPr>
            <a:xfrm>
              <a:off x="400051" y="7751677"/>
              <a:ext cx="2757487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dirty="0">
                  <a:solidFill>
                    <a:srgbClr val="F2DBB2"/>
                  </a:solidFill>
                  <a:latin typeface="Inter SemiBold" panose="02000503000000020004" pitchFamily="2" charset="0"/>
                  <a:ea typeface="Inter SemiBold" panose="02000503000000020004" pitchFamily="2" charset="0"/>
                </a:rPr>
                <a:t>vk.com/</a:t>
              </a:r>
              <a:r>
                <a:rPr lang="en-US" dirty="0" err="1">
                  <a:solidFill>
                    <a:srgbClr val="F2DBB2"/>
                  </a:solidFill>
                  <a:latin typeface="Inter SemiBold" panose="02000503000000020004" pitchFamily="2" charset="0"/>
                  <a:ea typeface="Inter SemiBold" panose="02000503000000020004" pitchFamily="2" charset="0"/>
                </a:rPr>
                <a:t>balkanoza_coffe</a:t>
              </a:r>
              <a:endParaRPr lang="ru-RU" sz="1400" dirty="0">
                <a:solidFill>
                  <a:srgbClr val="F2DBB2"/>
                </a:solidFill>
                <a:latin typeface="Inter SemiBold" panose="02000503000000020004" pitchFamily="2" charset="0"/>
                <a:ea typeface="Inter SemiBold" panose="02000503000000020004" pitchFamily="2" charset="0"/>
              </a:endParaRP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6769BD91-F6BD-49C8-80B3-2F8522667D9D}"/>
              </a:ext>
            </a:extLst>
          </p:cNvPr>
          <p:cNvGrpSpPr/>
          <p:nvPr/>
        </p:nvGrpSpPr>
        <p:grpSpPr>
          <a:xfrm>
            <a:off x="396086" y="8178444"/>
            <a:ext cx="1801810" cy="553998"/>
            <a:chOff x="396086" y="8178444"/>
            <a:chExt cx="1801810" cy="55399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6685838-781C-47FA-8446-7D1F588C85A8}"/>
                </a:ext>
              </a:extLst>
            </p:cNvPr>
            <p:cNvSpPr txBox="1"/>
            <p:nvPr/>
          </p:nvSpPr>
          <p:spPr>
            <a:xfrm>
              <a:off x="396086" y="8178444"/>
              <a:ext cx="889789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>
                  <a:solidFill>
                    <a:srgbClr val="F2DBB2"/>
                  </a:solidFill>
                  <a:latin typeface="Inter ExtraLight" panose="02000503000000020004" pitchFamily="2" charset="0"/>
                  <a:ea typeface="Inter ExtraLight" panose="02000503000000020004" pitchFamily="2" charset="0"/>
                </a:rPr>
                <a:t>Telegram</a:t>
              </a:r>
              <a:endParaRPr lang="ru-RU" sz="1400" dirty="0">
                <a:solidFill>
                  <a:srgbClr val="F2DBB2"/>
                </a:solidFill>
                <a:latin typeface="Inter ExtraLight" panose="02000503000000020004" pitchFamily="2" charset="0"/>
                <a:ea typeface="Inter ExtraLight" panose="02000503000000020004" pitchFamily="2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B7FF6FB-BA51-44A1-949F-B7612FFBD0D6}"/>
                </a:ext>
              </a:extLst>
            </p:cNvPr>
            <p:cNvSpPr txBox="1"/>
            <p:nvPr/>
          </p:nvSpPr>
          <p:spPr>
            <a:xfrm>
              <a:off x="400052" y="8455443"/>
              <a:ext cx="1797844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dirty="0">
                  <a:solidFill>
                    <a:srgbClr val="F2DBB2"/>
                  </a:solidFill>
                  <a:latin typeface="Inter SemiBold" panose="02000503000000020004" pitchFamily="2" charset="0"/>
                  <a:ea typeface="Inter SemiBold" panose="02000503000000020004" pitchFamily="2" charset="0"/>
                </a:rPr>
                <a:t>t.me/</a:t>
              </a:r>
              <a:r>
                <a:rPr lang="en-US" dirty="0" err="1">
                  <a:solidFill>
                    <a:srgbClr val="F2DBB2"/>
                  </a:solidFill>
                  <a:latin typeface="Inter SemiBold" panose="02000503000000020004" pitchFamily="2" charset="0"/>
                  <a:ea typeface="Inter SemiBold" panose="02000503000000020004" pitchFamily="2" charset="0"/>
                </a:rPr>
                <a:t>Balkanoza</a:t>
              </a:r>
              <a:endParaRPr lang="ru-RU" sz="1400" dirty="0">
                <a:solidFill>
                  <a:srgbClr val="F2DBB2"/>
                </a:solidFill>
                <a:latin typeface="Inter SemiBold" panose="02000503000000020004" pitchFamily="2" charset="0"/>
                <a:ea typeface="Inter SemiBold" panose="02000503000000020004" pitchFamily="2" charset="0"/>
              </a:endParaRPr>
            </a:p>
          </p:txBody>
        </p: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42C9C9EA-A7FC-4562-9758-AE706478272F}"/>
              </a:ext>
            </a:extLst>
          </p:cNvPr>
          <p:cNvGrpSpPr/>
          <p:nvPr/>
        </p:nvGrpSpPr>
        <p:grpSpPr>
          <a:xfrm>
            <a:off x="4760810" y="6988727"/>
            <a:ext cx="1683657" cy="1683657"/>
            <a:chOff x="4293450" y="7186847"/>
            <a:chExt cx="1683657" cy="1683657"/>
          </a:xfrm>
        </p:grpSpPr>
        <p:sp>
          <p:nvSpPr>
            <p:cNvPr id="16" name="Прямоугольник: скругленные углы 15">
              <a:extLst>
                <a:ext uri="{FF2B5EF4-FFF2-40B4-BE49-F238E27FC236}">
                  <a16:creationId xmlns:a16="http://schemas.microsoft.com/office/drawing/2014/main" id="{F5C39F4D-FD9E-4A96-8DAE-1623094FF012}"/>
                </a:ext>
              </a:extLst>
            </p:cNvPr>
            <p:cNvSpPr/>
            <p:nvPr/>
          </p:nvSpPr>
          <p:spPr>
            <a:xfrm>
              <a:off x="4293450" y="7186847"/>
              <a:ext cx="1683657" cy="1683657"/>
            </a:xfrm>
            <a:prstGeom prst="roundRect">
              <a:avLst>
                <a:gd name="adj" fmla="val 15536"/>
              </a:avLst>
            </a:prstGeom>
            <a:solidFill>
              <a:schemeClr val="bg1"/>
            </a:solidFill>
            <a:ln w="28575">
              <a:solidFill>
                <a:srgbClr val="F3DDB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C38ED505-FCD6-49EF-8718-E4C3DF736D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05" t="35896" r="23209" b="39333"/>
            <a:stretch/>
          </p:blipFill>
          <p:spPr>
            <a:xfrm>
              <a:off x="4400551" y="7319031"/>
              <a:ext cx="1446890" cy="14446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9062903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464</TotalTime>
  <Words>546</Words>
  <Application>Microsoft Office PowerPoint</Application>
  <PresentationFormat>Лист A4 (210x297 мм)</PresentationFormat>
  <Paragraphs>127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8" baseType="lpstr">
      <vt:lpstr>Arial</vt:lpstr>
      <vt:lpstr>Inter SemiBold</vt:lpstr>
      <vt:lpstr>Calibri Light</vt:lpstr>
      <vt:lpstr>Calibri</vt:lpstr>
      <vt:lpstr>Inter ExtraBold</vt:lpstr>
      <vt:lpstr>Mistral</vt:lpstr>
      <vt:lpstr>Inter ExtraLight</vt:lpstr>
      <vt:lpstr>Inter</vt:lpstr>
      <vt:lpstr>Rage Italic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 Савчук</dc:creator>
  <cp:lastModifiedBy>Александр Савчук</cp:lastModifiedBy>
  <cp:revision>47</cp:revision>
  <dcterms:created xsi:type="dcterms:W3CDTF">2025-06-12T12:30:31Z</dcterms:created>
  <dcterms:modified xsi:type="dcterms:W3CDTF">2025-08-02T21:50:20Z</dcterms:modified>
</cp:coreProperties>
</file>